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2"/>
    <p:sldMasterId id="2147483672" r:id="rId3"/>
  </p:sldMasterIdLst>
  <p:notesMasterIdLst>
    <p:notesMasterId r:id="rId27"/>
  </p:notesMasterIdLst>
  <p:handoutMasterIdLst>
    <p:handoutMasterId r:id="rId28"/>
  </p:handoutMasterIdLst>
  <p:sldIdLst>
    <p:sldId id="282" r:id="rId4"/>
    <p:sldId id="276" r:id="rId5"/>
    <p:sldId id="348" r:id="rId6"/>
    <p:sldId id="349" r:id="rId7"/>
    <p:sldId id="347" r:id="rId8"/>
    <p:sldId id="350" r:id="rId9"/>
    <p:sldId id="322" r:id="rId10"/>
    <p:sldId id="326" r:id="rId11"/>
    <p:sldId id="327" r:id="rId12"/>
    <p:sldId id="328" r:id="rId13"/>
    <p:sldId id="329" r:id="rId14"/>
    <p:sldId id="353" r:id="rId15"/>
    <p:sldId id="351" r:id="rId16"/>
    <p:sldId id="352" r:id="rId17"/>
    <p:sldId id="323" r:id="rId18"/>
    <p:sldId id="330" r:id="rId19"/>
    <p:sldId id="332" r:id="rId20"/>
    <p:sldId id="333" r:id="rId21"/>
    <p:sldId id="335" r:id="rId22"/>
    <p:sldId id="338" r:id="rId23"/>
    <p:sldId id="354" r:id="rId24"/>
    <p:sldId id="366" r:id="rId25"/>
    <p:sldId id="283"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5324" autoAdjust="0"/>
  </p:normalViewPr>
  <p:slideViewPr>
    <p:cSldViewPr snapToGrid="0">
      <p:cViewPr varScale="1">
        <p:scale>
          <a:sx n="45" d="100"/>
          <a:sy n="45" d="100"/>
        </p:scale>
        <p:origin x="792" y="36"/>
      </p:cViewPr>
      <p:guideLst>
        <p:guide orient="horz" pos="2160"/>
        <p:guide pos="3840"/>
      </p:guideLst>
    </p:cSldViewPr>
  </p:slideViewPr>
  <p:notesTextViewPr>
    <p:cViewPr>
      <p:scale>
        <a:sx n="3" d="2"/>
        <a:sy n="3" d="2"/>
      </p:scale>
      <p:origin x="0" y="0"/>
    </p:cViewPr>
  </p:notesTextViewPr>
  <p:notesViewPr>
    <p:cSldViewPr snapToGrid="0">
      <p:cViewPr varScale="1">
        <p:scale>
          <a:sx n="68" d="100"/>
          <a:sy n="68" d="100"/>
        </p:scale>
        <p:origin x="2808" y="5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2.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0E08F2E-5F06-4CE2-A139-452A1382A6F0}" type="datetimeFigureOut">
              <a:rPr lang="en-US"/>
              <a:t>3/11/2018</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828588A-5C4E-401A-AECC-B6F63A9DE965}" type="slidenum">
              <a:rPr/>
              <a:t>‹#›</a:t>
            </a:fld>
            <a:endParaRPr/>
          </a:p>
        </p:txBody>
      </p:sp>
    </p:spTree>
    <p:extLst>
      <p:ext uri="{BB962C8B-B14F-4D97-AF65-F5344CB8AC3E}">
        <p14:creationId xmlns:p14="http://schemas.microsoft.com/office/powerpoint/2010/main" val="10599797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4C5DC6-1594-414D-9341-ABA08739246C}" type="datetimeFigureOut">
              <a:rPr lang="en-US"/>
              <a:t>3/11/2018</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542409-6A04-4DC6-AC3A-D3758287A8F2}" type="slidenum">
              <a:rPr/>
              <a:t>‹#›</a:t>
            </a:fld>
            <a:endParaRPr/>
          </a:p>
        </p:txBody>
      </p:sp>
    </p:spTree>
    <p:extLst>
      <p:ext uri="{BB962C8B-B14F-4D97-AF65-F5344CB8AC3E}">
        <p14:creationId xmlns:p14="http://schemas.microsoft.com/office/powerpoint/2010/main" val="2541150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7542409-6A04-4DC6-AC3A-D3758287A8F2}"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8926214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965971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October 26, 2016</a:t>
            </a:r>
          </a:p>
        </p:txBody>
      </p:sp>
      <p:sp>
        <p:nvSpPr>
          <p:cNvPr id="5" name="Footer Placeholder 4"/>
          <p:cNvSpPr>
            <a:spLocks noGrp="1"/>
          </p:cNvSpPr>
          <p:nvPr>
            <p:ph type="ftr" sz="quarter" idx="11"/>
          </p:nvPr>
        </p:nvSpPr>
        <p:spPr/>
        <p:txBody>
          <a:bodyPr/>
          <a:lstStyle/>
          <a:p>
            <a:r>
              <a:rPr lang="en-US"/>
              <a:t>Adaptive Learning Environment for Competence in Economic and Societal Impacts of Local Weather, Air Quality and Climate,  561975-EPP-1-2015-1-FI-EPPKA2-CBHE-JP</a:t>
            </a:r>
          </a:p>
        </p:txBody>
      </p:sp>
      <p:sp>
        <p:nvSpPr>
          <p:cNvPr id="6" name="Slide Number Placeholder 5"/>
          <p:cNvSpPr>
            <a:spLocks noGrp="1"/>
          </p:cNvSpPr>
          <p:nvPr>
            <p:ph type="sldNum" sz="quarter" idx="12"/>
          </p:nvPr>
        </p:nvSpPr>
        <p:spPr/>
        <p:txBody>
          <a:bodyPr/>
          <a:lstStyle/>
          <a:p>
            <a:fld id="{9CD8D479-8942-46E8-A226-A4E01F7A105C}" type="slidenum">
              <a:rPr lang="en-US" smtClean="0"/>
              <a:t>‹#›</a:t>
            </a:fld>
            <a:endParaRPr lang="en-US"/>
          </a:p>
        </p:txBody>
      </p:sp>
    </p:spTree>
    <p:extLst>
      <p:ext uri="{BB962C8B-B14F-4D97-AF65-F5344CB8AC3E}">
        <p14:creationId xmlns:p14="http://schemas.microsoft.com/office/powerpoint/2010/main" val="276215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October 26, 2016</a:t>
            </a:r>
          </a:p>
        </p:txBody>
      </p:sp>
      <p:sp>
        <p:nvSpPr>
          <p:cNvPr id="5" name="Footer Placeholder 4"/>
          <p:cNvSpPr>
            <a:spLocks noGrp="1"/>
          </p:cNvSpPr>
          <p:nvPr>
            <p:ph type="ftr" sz="quarter" idx="11"/>
          </p:nvPr>
        </p:nvSpPr>
        <p:spPr/>
        <p:txBody>
          <a:bodyPr/>
          <a:lstStyle/>
          <a:p>
            <a:r>
              <a:rPr lang="en-US"/>
              <a:t>Adaptive Learning Environment for Competence in Economic and Societal Impacts of Local Weather, Air Quality and Climate,  561975-EPP-1-2015-1-FI-EPPKA2-CBHE-JP</a:t>
            </a:r>
          </a:p>
        </p:txBody>
      </p:sp>
      <p:sp>
        <p:nvSpPr>
          <p:cNvPr id="6" name="Slide Number Placeholder 5"/>
          <p:cNvSpPr>
            <a:spLocks noGrp="1"/>
          </p:cNvSpPr>
          <p:nvPr>
            <p:ph type="sldNum" sz="quarter" idx="12"/>
          </p:nvPr>
        </p:nvSpPr>
        <p:spPr/>
        <p:txBody>
          <a:bodyPr/>
          <a:lstStyle/>
          <a:p>
            <a:fld id="{9CD8D479-8942-46E8-A226-A4E01F7A105C}" type="slidenum">
              <a:rPr lang="en-US" smtClean="0"/>
              <a:t>‹#›</a:t>
            </a:fld>
            <a:endParaRPr lang="en-US"/>
          </a:p>
        </p:txBody>
      </p:sp>
    </p:spTree>
    <p:extLst>
      <p:ext uri="{BB962C8B-B14F-4D97-AF65-F5344CB8AC3E}">
        <p14:creationId xmlns:p14="http://schemas.microsoft.com/office/powerpoint/2010/main" val="3562387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Puffy white clouds in deep blue sky" title="Slide Design Picture"/>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2057400"/>
            <a:ext cx="1490472" cy="3886200"/>
          </a:xfrm>
          <a:prstGeom prst="rect">
            <a:avLst/>
          </a:prstGeom>
        </p:spPr>
      </p:pic>
      <p:sp>
        <p:nvSpPr>
          <p:cNvPr id="9" name="Rectangle 8"/>
          <p:cNvSpPr/>
          <p:nvPr/>
        </p:nvSpPr>
        <p:spPr>
          <a:xfrm>
            <a:off x="1600200" y="0"/>
            <a:ext cx="5029200" cy="5943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0" name="Picture 9" descr="Closeup of plant shoot" title="Slide Design Picture"/>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739128" y="2057400"/>
            <a:ext cx="2060767" cy="3886200"/>
          </a:xfrm>
          <a:prstGeom prst="rect">
            <a:avLst/>
          </a:prstGeom>
        </p:spPr>
      </p:pic>
      <p:pic>
        <p:nvPicPr>
          <p:cNvPr id="11" name="Picture 10" descr="Waves" title="Slide Design Picture"/>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909623" y="2057400"/>
            <a:ext cx="3282696" cy="3886200"/>
          </a:xfrm>
          <a:prstGeom prst="rect">
            <a:avLst/>
          </a:prstGeom>
        </p:spPr>
      </p:pic>
      <p:sp>
        <p:nvSpPr>
          <p:cNvPr id="2" name="Title 1"/>
          <p:cNvSpPr>
            <a:spLocks noGrp="1"/>
          </p:cNvSpPr>
          <p:nvPr>
            <p:ph type="ctrTitle"/>
          </p:nvPr>
        </p:nvSpPr>
        <p:spPr>
          <a:xfrm>
            <a:off x="1751777" y="3019706"/>
            <a:ext cx="4846320" cy="2387600"/>
          </a:xfrm>
        </p:spPr>
        <p:txBody>
          <a:bodyPr anchor="b">
            <a:normAutofit/>
          </a:bodyPr>
          <a:lstStyle>
            <a:lvl1pPr algn="l">
              <a:lnSpc>
                <a:spcPct val="90000"/>
              </a:lnSpc>
              <a:defRPr sz="4800">
                <a:solidFill>
                  <a:schemeClr val="bg1"/>
                </a:solidFill>
              </a:defRPr>
            </a:lvl1pPr>
          </a:lstStyle>
          <a:p>
            <a:r>
              <a:rPr lang="en-US"/>
              <a:t>Click to edit Master title style</a:t>
            </a:r>
            <a:endParaRPr/>
          </a:p>
        </p:txBody>
      </p:sp>
      <p:sp>
        <p:nvSpPr>
          <p:cNvPr id="3" name="Subtitle 2"/>
          <p:cNvSpPr>
            <a:spLocks noGrp="1"/>
          </p:cNvSpPr>
          <p:nvPr>
            <p:ph type="subTitle" idx="1"/>
          </p:nvPr>
        </p:nvSpPr>
        <p:spPr>
          <a:xfrm>
            <a:off x="1751777" y="5381894"/>
            <a:ext cx="4846320" cy="448056"/>
          </a:xfrm>
        </p:spPr>
        <p:txBody>
          <a:bodyPr>
            <a:normAutofit/>
          </a:bodyPr>
          <a:lstStyle>
            <a:lvl1pPr marL="0" indent="0" algn="l">
              <a:spcBef>
                <a:spcPts val="0"/>
              </a:spcBef>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Tree>
    <p:extLst>
      <p:ext uri="{BB962C8B-B14F-4D97-AF65-F5344CB8AC3E}">
        <p14:creationId xmlns:p14="http://schemas.microsoft.com/office/powerpoint/2010/main" val="237980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r>
              <a:t>July 22, 2012</a:t>
            </a:r>
          </a:p>
        </p:txBody>
      </p:sp>
      <p:sp>
        <p:nvSpPr>
          <p:cNvPr id="5" name="Footer Placeholder 4"/>
          <p:cNvSpPr>
            <a:spLocks noGrp="1"/>
          </p:cNvSpPr>
          <p:nvPr>
            <p:ph type="ftr" sz="quarter" idx="11"/>
          </p:nvPr>
        </p:nvSpPr>
        <p:spPr/>
        <p:txBody>
          <a:bodyPr/>
          <a:lstStyle/>
          <a:p>
            <a:r>
              <a:t>Footer text here</a:t>
            </a:r>
          </a:p>
        </p:txBody>
      </p:sp>
      <p:sp>
        <p:nvSpPr>
          <p:cNvPr id="6" name="Slide Number Placeholder 5"/>
          <p:cNvSpPr>
            <a:spLocks noGrp="1"/>
          </p:cNvSpPr>
          <p:nvPr>
            <p:ph type="sldNum" sz="quarter" idx="12"/>
          </p:nvPr>
        </p:nvSpPr>
        <p:spPr/>
        <p:txBody>
          <a:bodyPr/>
          <a:lstStyle/>
          <a:p>
            <a:fld id="{9CD8D479-8942-46E8-A226-A4E01F7A105C}" type="slidenum">
              <a:rPr/>
              <a:t>‹#›</a:t>
            </a:fld>
            <a:endParaRPr/>
          </a:p>
        </p:txBody>
      </p:sp>
    </p:spTree>
    <p:extLst>
      <p:ext uri="{BB962C8B-B14F-4D97-AF65-F5344CB8AC3E}">
        <p14:creationId xmlns:p14="http://schemas.microsoft.com/office/powerpoint/2010/main" val="3644379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Rectangle 7"/>
          <p:cNvSpPr/>
          <p:nvPr/>
        </p:nvSpPr>
        <p:spPr>
          <a:xfrm>
            <a:off x="1600199" y="2059146"/>
            <a:ext cx="7199696" cy="3886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1751777" y="2263913"/>
            <a:ext cx="6949440" cy="3143393"/>
          </a:xfrm>
        </p:spPr>
        <p:txBody>
          <a:bodyPr anchor="b"/>
          <a:lstStyle>
            <a:lvl1pPr>
              <a:defRPr sz="6000">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1751777" y="5381893"/>
            <a:ext cx="6949440" cy="449523"/>
          </a:xfrm>
        </p:spPr>
        <p:txBody>
          <a:bodyPr/>
          <a:lstStyle>
            <a:lvl1pPr marL="0" indent="0">
              <a:spcBef>
                <a:spcPts val="0"/>
              </a:spcBef>
              <a:buNone/>
              <a:defRPr sz="240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pic>
        <p:nvPicPr>
          <p:cNvPr id="9" name="Picture 8" descr="Waves" title="Slide Design Picture"/>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8909623" y="2059146"/>
            <a:ext cx="3282696" cy="3886200"/>
          </a:xfrm>
          <a:prstGeom prst="rect">
            <a:avLst/>
          </a:prstGeom>
        </p:spPr>
      </p:pic>
      <p:pic>
        <p:nvPicPr>
          <p:cNvPr id="11" name="Picture 10" descr="Closeup of green plants" title="Slide Design Picture"/>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2059146"/>
            <a:ext cx="1490472" cy="3886200"/>
          </a:xfrm>
          <a:prstGeom prst="rect">
            <a:avLst/>
          </a:prstGeom>
        </p:spPr>
      </p:pic>
    </p:spTree>
    <p:extLst>
      <p:ext uri="{BB962C8B-B14F-4D97-AF65-F5344CB8AC3E}">
        <p14:creationId xmlns:p14="http://schemas.microsoft.com/office/powerpoint/2010/main" val="2653551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3768">
          <p15:clr>
            <a:srgbClr val="FDE53C"/>
          </p15:clr>
        </p15:guide>
        <p15:guide id="2" orient="horz" pos="1296">
          <p15:clr>
            <a:srgbClr val="FDE53C"/>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409700" y="1556281"/>
            <a:ext cx="4610099" cy="4620682"/>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172200" y="1556281"/>
            <a:ext cx="4609775" cy="4620682"/>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r>
              <a:t>July 22, 2012</a:t>
            </a:r>
          </a:p>
        </p:txBody>
      </p:sp>
      <p:sp>
        <p:nvSpPr>
          <p:cNvPr id="6" name="Footer Placeholder 5"/>
          <p:cNvSpPr>
            <a:spLocks noGrp="1"/>
          </p:cNvSpPr>
          <p:nvPr>
            <p:ph type="ftr" sz="quarter" idx="11"/>
          </p:nvPr>
        </p:nvSpPr>
        <p:spPr/>
        <p:txBody>
          <a:bodyPr/>
          <a:lstStyle/>
          <a:p>
            <a:r>
              <a:t>Footer text here</a:t>
            </a:r>
          </a:p>
        </p:txBody>
      </p:sp>
      <p:sp>
        <p:nvSpPr>
          <p:cNvPr id="7" name="Slide Number Placeholder 6"/>
          <p:cNvSpPr>
            <a:spLocks noGrp="1"/>
          </p:cNvSpPr>
          <p:nvPr>
            <p:ph type="sldNum" sz="quarter" idx="12"/>
          </p:nvPr>
        </p:nvSpPr>
        <p:spPr/>
        <p:txBody>
          <a:bodyPr/>
          <a:lstStyle/>
          <a:p>
            <a:fld id="{9CD8D479-8942-46E8-A226-A4E01F7A105C}" type="slidenum">
              <a:rPr/>
              <a:t>‹#›</a:t>
            </a:fld>
            <a:endParaRPr/>
          </a:p>
        </p:txBody>
      </p:sp>
    </p:spTree>
    <p:extLst>
      <p:ext uri="{BB962C8B-B14F-4D97-AF65-F5344CB8AC3E}">
        <p14:creationId xmlns:p14="http://schemas.microsoft.com/office/powerpoint/2010/main" val="350390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409699" y="1554480"/>
            <a:ext cx="4608576" cy="823912"/>
          </a:xfrm>
        </p:spPr>
        <p:txBody>
          <a:bodyPr anchor="b">
            <a:normAutofit/>
          </a:bodyPr>
          <a:lstStyle>
            <a:lvl1pPr marL="0" indent="0">
              <a:spcBef>
                <a:spcPts val="0"/>
              </a:spcBef>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09699" y="2378392"/>
            <a:ext cx="4608576" cy="3811271"/>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172200" y="1554480"/>
            <a:ext cx="4610100" cy="823912"/>
          </a:xfrm>
        </p:spPr>
        <p:txBody>
          <a:bodyPr anchor="b">
            <a:normAutofit/>
          </a:bodyPr>
          <a:lstStyle>
            <a:lvl1pPr marL="0" indent="0">
              <a:spcBef>
                <a:spcPts val="0"/>
              </a:spcBef>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378392"/>
            <a:ext cx="4610100" cy="3811271"/>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r>
              <a:t>July 22, 2012</a:t>
            </a:r>
          </a:p>
        </p:txBody>
      </p:sp>
      <p:sp>
        <p:nvSpPr>
          <p:cNvPr id="8" name="Footer Placeholder 7"/>
          <p:cNvSpPr>
            <a:spLocks noGrp="1"/>
          </p:cNvSpPr>
          <p:nvPr>
            <p:ph type="ftr" sz="quarter" idx="11"/>
          </p:nvPr>
        </p:nvSpPr>
        <p:spPr/>
        <p:txBody>
          <a:bodyPr/>
          <a:lstStyle/>
          <a:p>
            <a:r>
              <a:t>Footer text here</a:t>
            </a:r>
          </a:p>
        </p:txBody>
      </p:sp>
      <p:sp>
        <p:nvSpPr>
          <p:cNvPr id="9" name="Slide Number Placeholder 8"/>
          <p:cNvSpPr>
            <a:spLocks noGrp="1"/>
          </p:cNvSpPr>
          <p:nvPr>
            <p:ph type="sldNum" sz="quarter" idx="12"/>
          </p:nvPr>
        </p:nvSpPr>
        <p:spPr/>
        <p:txBody>
          <a:bodyPr/>
          <a:lstStyle/>
          <a:p>
            <a:fld id="{9CD8D479-8942-46E8-A226-A4E01F7A105C}" type="slidenum">
              <a:rPr/>
              <a:t>‹#›</a:t>
            </a:fld>
            <a:endParaRPr/>
          </a:p>
        </p:txBody>
      </p:sp>
    </p:spTree>
    <p:extLst>
      <p:ext uri="{BB962C8B-B14F-4D97-AF65-F5344CB8AC3E}">
        <p14:creationId xmlns:p14="http://schemas.microsoft.com/office/powerpoint/2010/main" val="3549318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r>
              <a:t>July 22, 2012</a:t>
            </a:r>
          </a:p>
        </p:txBody>
      </p:sp>
      <p:sp>
        <p:nvSpPr>
          <p:cNvPr id="4" name="Footer Placeholder 3"/>
          <p:cNvSpPr>
            <a:spLocks noGrp="1"/>
          </p:cNvSpPr>
          <p:nvPr>
            <p:ph type="ftr" sz="quarter" idx="11"/>
          </p:nvPr>
        </p:nvSpPr>
        <p:spPr/>
        <p:txBody>
          <a:bodyPr/>
          <a:lstStyle/>
          <a:p>
            <a:r>
              <a:t>Footer text here</a:t>
            </a:r>
          </a:p>
        </p:txBody>
      </p:sp>
      <p:sp>
        <p:nvSpPr>
          <p:cNvPr id="5" name="Slide Number Placeholder 4"/>
          <p:cNvSpPr>
            <a:spLocks noGrp="1"/>
          </p:cNvSpPr>
          <p:nvPr>
            <p:ph type="sldNum" sz="quarter" idx="12"/>
          </p:nvPr>
        </p:nvSpPr>
        <p:spPr/>
        <p:txBody>
          <a:bodyPr/>
          <a:lstStyle/>
          <a:p>
            <a:fld id="{9CD8D479-8942-46E8-A226-A4E01F7A105C}" type="slidenum">
              <a:rPr/>
              <a:t>‹#›</a:t>
            </a:fld>
            <a:endParaRPr/>
          </a:p>
        </p:txBody>
      </p:sp>
    </p:spTree>
    <p:extLst>
      <p:ext uri="{BB962C8B-B14F-4D97-AF65-F5344CB8AC3E}">
        <p14:creationId xmlns:p14="http://schemas.microsoft.com/office/powerpoint/2010/main" val="3336511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t>July 22, 2012</a:t>
            </a:r>
          </a:p>
        </p:txBody>
      </p:sp>
      <p:sp>
        <p:nvSpPr>
          <p:cNvPr id="3" name="Footer Placeholder 2"/>
          <p:cNvSpPr>
            <a:spLocks noGrp="1"/>
          </p:cNvSpPr>
          <p:nvPr>
            <p:ph type="ftr" sz="quarter" idx="11"/>
          </p:nvPr>
        </p:nvSpPr>
        <p:spPr/>
        <p:txBody>
          <a:bodyPr/>
          <a:lstStyle/>
          <a:p>
            <a:r>
              <a:t>Footer text here</a:t>
            </a:r>
          </a:p>
        </p:txBody>
      </p:sp>
      <p:sp>
        <p:nvSpPr>
          <p:cNvPr id="4" name="Slide Number Placeholder 3"/>
          <p:cNvSpPr>
            <a:spLocks noGrp="1"/>
          </p:cNvSpPr>
          <p:nvPr>
            <p:ph type="sldNum" sz="quarter" idx="12"/>
          </p:nvPr>
        </p:nvSpPr>
        <p:spPr/>
        <p:txBody>
          <a:bodyPr/>
          <a:lstStyle/>
          <a:p>
            <a:fld id="{9CD8D479-8942-46E8-A226-A4E01F7A105C}" type="slidenum">
              <a:rPr/>
              <a:t>‹#›</a:t>
            </a:fld>
            <a:endParaRPr/>
          </a:p>
        </p:txBody>
      </p:sp>
    </p:spTree>
    <p:extLst>
      <p:ext uri="{BB962C8B-B14F-4D97-AF65-F5344CB8AC3E}">
        <p14:creationId xmlns:p14="http://schemas.microsoft.com/office/powerpoint/2010/main" val="1601610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6679" y="919616"/>
            <a:ext cx="4155622" cy="2532888"/>
          </a:xfrm>
        </p:spPr>
        <p:txBody>
          <a:bodyPr anchor="b"/>
          <a:lstStyle>
            <a:lvl1pPr>
              <a:defRPr sz="3200"/>
            </a:lvl1pPr>
          </a:lstStyle>
          <a:p>
            <a:r>
              <a:rPr lang="en-US"/>
              <a:t>Click to edit Master title style</a:t>
            </a:r>
            <a:endParaRPr/>
          </a:p>
        </p:txBody>
      </p:sp>
      <p:sp>
        <p:nvSpPr>
          <p:cNvPr id="3" name="Content Placeholder 2"/>
          <p:cNvSpPr>
            <a:spLocks noGrp="1"/>
          </p:cNvSpPr>
          <p:nvPr>
            <p:ph idx="1"/>
          </p:nvPr>
        </p:nvSpPr>
        <p:spPr>
          <a:xfrm>
            <a:off x="1409699" y="915923"/>
            <a:ext cx="5216979" cy="5065776"/>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6626679" y="3446396"/>
            <a:ext cx="4155622" cy="2535303"/>
          </a:xfrm>
        </p:spPr>
        <p:txBody>
          <a:bodyPr>
            <a:normAutofit/>
          </a:bodyPr>
          <a:lstStyle>
            <a:lvl1pPr marL="0" indent="0">
              <a:spcBef>
                <a:spcPts val="9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t>July 22, 2012</a:t>
            </a:r>
          </a:p>
        </p:txBody>
      </p:sp>
      <p:sp>
        <p:nvSpPr>
          <p:cNvPr id="6" name="Footer Placeholder 5"/>
          <p:cNvSpPr>
            <a:spLocks noGrp="1"/>
          </p:cNvSpPr>
          <p:nvPr>
            <p:ph type="ftr" sz="quarter" idx="11"/>
          </p:nvPr>
        </p:nvSpPr>
        <p:spPr/>
        <p:txBody>
          <a:bodyPr/>
          <a:lstStyle/>
          <a:p>
            <a:r>
              <a:t>Footer text here</a:t>
            </a:r>
          </a:p>
        </p:txBody>
      </p:sp>
      <p:sp>
        <p:nvSpPr>
          <p:cNvPr id="7" name="Slide Number Placeholder 6"/>
          <p:cNvSpPr>
            <a:spLocks noGrp="1"/>
          </p:cNvSpPr>
          <p:nvPr>
            <p:ph type="sldNum" sz="quarter" idx="12"/>
          </p:nvPr>
        </p:nvSpPr>
        <p:spPr/>
        <p:txBody>
          <a:bodyPr/>
          <a:lstStyle/>
          <a:p>
            <a:fld id="{9CD8D479-8942-46E8-A226-A4E01F7A105C}" type="slidenum">
              <a:rPr/>
              <a:t>‹#›</a:t>
            </a:fld>
            <a:endParaRPr/>
          </a:p>
        </p:txBody>
      </p:sp>
    </p:spTree>
    <p:extLst>
      <p:ext uri="{BB962C8B-B14F-4D97-AF65-F5344CB8AC3E}">
        <p14:creationId xmlns:p14="http://schemas.microsoft.com/office/powerpoint/2010/main" val="3974818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October 26, 2016</a:t>
            </a:r>
          </a:p>
        </p:txBody>
      </p:sp>
      <p:sp>
        <p:nvSpPr>
          <p:cNvPr id="5" name="Footer Placeholder 4"/>
          <p:cNvSpPr>
            <a:spLocks noGrp="1"/>
          </p:cNvSpPr>
          <p:nvPr>
            <p:ph type="ftr" sz="quarter" idx="11"/>
          </p:nvPr>
        </p:nvSpPr>
        <p:spPr/>
        <p:txBody>
          <a:bodyPr/>
          <a:lstStyle/>
          <a:p>
            <a:r>
              <a:rPr lang="en-US"/>
              <a:t>Adaptive Learning Environment for Competence in Economic and Societal Impacts of Local Weather, Air Quality and Climate,  561975-EPP-1-2015-1-FI-EPPKA2-CBHE-JP</a:t>
            </a:r>
          </a:p>
        </p:txBody>
      </p:sp>
      <p:sp>
        <p:nvSpPr>
          <p:cNvPr id="6" name="Slide Number Placeholder 5"/>
          <p:cNvSpPr>
            <a:spLocks noGrp="1"/>
          </p:cNvSpPr>
          <p:nvPr>
            <p:ph type="sldNum" sz="quarter" idx="12"/>
          </p:nvPr>
        </p:nvSpPr>
        <p:spPr/>
        <p:txBody>
          <a:bodyPr/>
          <a:lstStyle/>
          <a:p>
            <a:fld id="{9CD8D479-8942-46E8-A226-A4E01F7A105C}" type="slidenum">
              <a:rPr lang="en-US" smtClean="0"/>
              <a:t>‹#›</a:t>
            </a:fld>
            <a:endParaRPr lang="en-US"/>
          </a:p>
        </p:txBody>
      </p:sp>
    </p:spTree>
    <p:extLst>
      <p:ext uri="{BB962C8B-B14F-4D97-AF65-F5344CB8AC3E}">
        <p14:creationId xmlns:p14="http://schemas.microsoft.com/office/powerpoint/2010/main" val="4039998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6680" y="919616"/>
            <a:ext cx="4155622" cy="2532888"/>
          </a:xfrm>
        </p:spPr>
        <p:txBody>
          <a:bodyPr anchor="b"/>
          <a:lstStyle>
            <a:lvl1pPr>
              <a:defRPr sz="3200"/>
            </a:lvl1pPr>
          </a:lstStyle>
          <a:p>
            <a:r>
              <a:rPr lang="en-US"/>
              <a:t>Click to edit Master title style</a:t>
            </a:r>
            <a:endParaRPr/>
          </a:p>
        </p:txBody>
      </p:sp>
      <p:sp>
        <p:nvSpPr>
          <p:cNvPr id="3" name="Picture Placeholder 2"/>
          <p:cNvSpPr>
            <a:spLocks noGrp="1"/>
          </p:cNvSpPr>
          <p:nvPr>
            <p:ph type="pic" idx="1"/>
          </p:nvPr>
        </p:nvSpPr>
        <p:spPr>
          <a:xfrm>
            <a:off x="0" y="915923"/>
            <a:ext cx="6626677" cy="5065776"/>
          </a:xfrm>
        </p:spPr>
        <p:txBody>
          <a:bodyPr tIns="1371600">
            <a:normAutofit/>
          </a:bodyPr>
          <a:lstStyle>
            <a:lvl1pPr marL="0" indent="0" algn="ctr">
              <a:spcBef>
                <a:spcPts val="0"/>
              </a:spcBef>
              <a:buNone/>
              <a:defRPr sz="2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6626680" y="3446397"/>
            <a:ext cx="4155622" cy="2535304"/>
          </a:xfrm>
        </p:spPr>
        <p:txBody>
          <a:bodyPr>
            <a:normAutofit/>
          </a:bodyPr>
          <a:lstStyle>
            <a:lvl1pPr marL="0" indent="0">
              <a:spcBef>
                <a:spcPts val="9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t>July 22, 2012</a:t>
            </a:r>
          </a:p>
        </p:txBody>
      </p:sp>
      <p:sp>
        <p:nvSpPr>
          <p:cNvPr id="6" name="Footer Placeholder 5"/>
          <p:cNvSpPr>
            <a:spLocks noGrp="1"/>
          </p:cNvSpPr>
          <p:nvPr>
            <p:ph type="ftr" sz="quarter" idx="11"/>
          </p:nvPr>
        </p:nvSpPr>
        <p:spPr/>
        <p:txBody>
          <a:bodyPr/>
          <a:lstStyle/>
          <a:p>
            <a:r>
              <a:t>Footer text here</a:t>
            </a:r>
          </a:p>
        </p:txBody>
      </p:sp>
      <p:sp>
        <p:nvSpPr>
          <p:cNvPr id="7" name="Slide Number Placeholder 6"/>
          <p:cNvSpPr>
            <a:spLocks noGrp="1"/>
          </p:cNvSpPr>
          <p:nvPr>
            <p:ph type="sldNum" sz="quarter" idx="12"/>
          </p:nvPr>
        </p:nvSpPr>
        <p:spPr/>
        <p:txBody>
          <a:bodyPr/>
          <a:lstStyle/>
          <a:p>
            <a:fld id="{9CD8D479-8942-46E8-A226-A4E01F7A105C}" type="slidenum">
              <a:rPr/>
              <a:t>‹#›</a:t>
            </a:fld>
            <a:endParaRPr/>
          </a:p>
        </p:txBody>
      </p:sp>
    </p:spTree>
    <p:extLst>
      <p:ext uri="{BB962C8B-B14F-4D97-AF65-F5344CB8AC3E}">
        <p14:creationId xmlns:p14="http://schemas.microsoft.com/office/powerpoint/2010/main" val="583776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r>
              <a:t>July 22, 2012</a:t>
            </a:r>
          </a:p>
        </p:txBody>
      </p:sp>
      <p:sp>
        <p:nvSpPr>
          <p:cNvPr id="5" name="Footer Placeholder 4"/>
          <p:cNvSpPr>
            <a:spLocks noGrp="1"/>
          </p:cNvSpPr>
          <p:nvPr>
            <p:ph type="ftr" sz="quarter" idx="11"/>
          </p:nvPr>
        </p:nvSpPr>
        <p:spPr/>
        <p:txBody>
          <a:bodyPr/>
          <a:lstStyle/>
          <a:p>
            <a:r>
              <a:t>Footer text here</a:t>
            </a:r>
          </a:p>
        </p:txBody>
      </p:sp>
      <p:sp>
        <p:nvSpPr>
          <p:cNvPr id="6" name="Slide Number Placeholder 5"/>
          <p:cNvSpPr>
            <a:spLocks noGrp="1"/>
          </p:cNvSpPr>
          <p:nvPr>
            <p:ph type="sldNum" sz="quarter" idx="12"/>
          </p:nvPr>
        </p:nvSpPr>
        <p:spPr/>
        <p:txBody>
          <a:bodyPr/>
          <a:lstStyle/>
          <a:p>
            <a:fld id="{9CD8D479-8942-46E8-A226-A4E01F7A105C}" type="slidenum">
              <a:rPr/>
              <a:t>‹#›</a:t>
            </a:fld>
            <a:endParaRPr/>
          </a:p>
        </p:txBody>
      </p:sp>
    </p:spTree>
    <p:extLst>
      <p:ext uri="{BB962C8B-B14F-4D97-AF65-F5344CB8AC3E}">
        <p14:creationId xmlns:p14="http://schemas.microsoft.com/office/powerpoint/2010/main" val="122819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190500"/>
            <a:ext cx="2057400" cy="5986463"/>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200" y="190500"/>
            <a:ext cx="7734300" cy="598646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r>
              <a:t>July 22, 2012</a:t>
            </a:r>
          </a:p>
        </p:txBody>
      </p:sp>
      <p:sp>
        <p:nvSpPr>
          <p:cNvPr id="5" name="Footer Placeholder 4"/>
          <p:cNvSpPr>
            <a:spLocks noGrp="1"/>
          </p:cNvSpPr>
          <p:nvPr>
            <p:ph type="ftr" sz="quarter" idx="11"/>
          </p:nvPr>
        </p:nvSpPr>
        <p:spPr/>
        <p:txBody>
          <a:bodyPr/>
          <a:lstStyle/>
          <a:p>
            <a:r>
              <a:t>Footer text here</a:t>
            </a:r>
          </a:p>
        </p:txBody>
      </p:sp>
      <p:sp>
        <p:nvSpPr>
          <p:cNvPr id="6" name="Slide Number Placeholder 5"/>
          <p:cNvSpPr>
            <a:spLocks noGrp="1"/>
          </p:cNvSpPr>
          <p:nvPr>
            <p:ph type="sldNum" sz="quarter" idx="12"/>
          </p:nvPr>
        </p:nvSpPr>
        <p:spPr/>
        <p:txBody>
          <a:bodyPr/>
          <a:lstStyle/>
          <a:p>
            <a:fld id="{9CD8D479-8942-46E8-A226-A4E01F7A105C}" type="slidenum">
              <a:rPr/>
              <a:t>‹#›</a:t>
            </a:fld>
            <a:endParaRPr/>
          </a:p>
        </p:txBody>
      </p:sp>
    </p:spTree>
    <p:extLst>
      <p:ext uri="{BB962C8B-B14F-4D97-AF65-F5344CB8AC3E}">
        <p14:creationId xmlns:p14="http://schemas.microsoft.com/office/powerpoint/2010/main" val="2953850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3/11/2018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963708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October 26, 2016</a:t>
            </a:r>
          </a:p>
        </p:txBody>
      </p:sp>
      <p:sp>
        <p:nvSpPr>
          <p:cNvPr id="6" name="Footer Placeholder 5"/>
          <p:cNvSpPr>
            <a:spLocks noGrp="1"/>
          </p:cNvSpPr>
          <p:nvPr>
            <p:ph type="ftr" sz="quarter" idx="11"/>
          </p:nvPr>
        </p:nvSpPr>
        <p:spPr/>
        <p:txBody>
          <a:bodyPr/>
          <a:lstStyle/>
          <a:p>
            <a:r>
              <a:rPr lang="en-US"/>
              <a:t>Adaptive Learning Environment for Competence in Economic and Societal Impacts of Local Weather, Air Quality and Climate,  561975-EPP-1-2015-1-FI-EPPKA2-CBHE-JP</a:t>
            </a:r>
          </a:p>
        </p:txBody>
      </p:sp>
      <p:sp>
        <p:nvSpPr>
          <p:cNvPr id="7" name="Slide Number Placeholder 6"/>
          <p:cNvSpPr>
            <a:spLocks noGrp="1"/>
          </p:cNvSpPr>
          <p:nvPr>
            <p:ph type="sldNum" sz="quarter" idx="12"/>
          </p:nvPr>
        </p:nvSpPr>
        <p:spPr/>
        <p:txBody>
          <a:bodyPr/>
          <a:lstStyle/>
          <a:p>
            <a:fld id="{9CD8D479-8942-46E8-A226-A4E01F7A105C}" type="slidenum">
              <a:rPr lang="en-US" smtClean="0"/>
              <a:t>‹#›</a:t>
            </a:fld>
            <a:endParaRPr lang="en-US"/>
          </a:p>
        </p:txBody>
      </p:sp>
    </p:spTree>
    <p:extLst>
      <p:ext uri="{BB962C8B-B14F-4D97-AF65-F5344CB8AC3E}">
        <p14:creationId xmlns:p14="http://schemas.microsoft.com/office/powerpoint/2010/main" val="1811302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October 26, 2016</a:t>
            </a:r>
          </a:p>
        </p:txBody>
      </p:sp>
      <p:sp>
        <p:nvSpPr>
          <p:cNvPr id="8" name="Footer Placeholder 7"/>
          <p:cNvSpPr>
            <a:spLocks noGrp="1"/>
          </p:cNvSpPr>
          <p:nvPr>
            <p:ph type="ftr" sz="quarter" idx="11"/>
          </p:nvPr>
        </p:nvSpPr>
        <p:spPr/>
        <p:txBody>
          <a:bodyPr/>
          <a:lstStyle/>
          <a:p>
            <a:r>
              <a:rPr lang="en-US"/>
              <a:t>Adaptive Learning Environment for Competence in Economic and Societal Impacts of Local Weather, Air Quality and Climate,  561975-EPP-1-2015-1-FI-EPPKA2-CBHE-JP</a:t>
            </a:r>
          </a:p>
        </p:txBody>
      </p:sp>
      <p:sp>
        <p:nvSpPr>
          <p:cNvPr id="9" name="Slide Number Placeholder 8"/>
          <p:cNvSpPr>
            <a:spLocks noGrp="1"/>
          </p:cNvSpPr>
          <p:nvPr>
            <p:ph type="sldNum" sz="quarter" idx="12"/>
          </p:nvPr>
        </p:nvSpPr>
        <p:spPr/>
        <p:txBody>
          <a:bodyPr/>
          <a:lstStyle/>
          <a:p>
            <a:fld id="{9CD8D479-8942-46E8-A226-A4E01F7A105C}" type="slidenum">
              <a:rPr lang="en-US" smtClean="0"/>
              <a:t>‹#›</a:t>
            </a:fld>
            <a:endParaRPr lang="en-US"/>
          </a:p>
        </p:txBody>
      </p:sp>
    </p:spTree>
    <p:extLst>
      <p:ext uri="{BB962C8B-B14F-4D97-AF65-F5344CB8AC3E}">
        <p14:creationId xmlns:p14="http://schemas.microsoft.com/office/powerpoint/2010/main" val="2623029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October 26, 2016</a:t>
            </a:r>
          </a:p>
        </p:txBody>
      </p:sp>
      <p:sp>
        <p:nvSpPr>
          <p:cNvPr id="4" name="Footer Placeholder 3"/>
          <p:cNvSpPr>
            <a:spLocks noGrp="1"/>
          </p:cNvSpPr>
          <p:nvPr>
            <p:ph type="ftr" sz="quarter" idx="11"/>
          </p:nvPr>
        </p:nvSpPr>
        <p:spPr/>
        <p:txBody>
          <a:bodyPr/>
          <a:lstStyle/>
          <a:p>
            <a:r>
              <a:rPr lang="en-US"/>
              <a:t>Adaptive Learning Environment for Competence in Economic and Societal Impacts of Local Weather, Air Quality and Climate,  561975-EPP-1-2015-1-FI-EPPKA2-CBHE-JP</a:t>
            </a:r>
          </a:p>
        </p:txBody>
      </p:sp>
      <p:sp>
        <p:nvSpPr>
          <p:cNvPr id="5" name="Slide Number Placeholder 4"/>
          <p:cNvSpPr>
            <a:spLocks noGrp="1"/>
          </p:cNvSpPr>
          <p:nvPr>
            <p:ph type="sldNum" sz="quarter" idx="12"/>
          </p:nvPr>
        </p:nvSpPr>
        <p:spPr/>
        <p:txBody>
          <a:bodyPr/>
          <a:lstStyle/>
          <a:p>
            <a:fld id="{9CD8D479-8942-46E8-A226-A4E01F7A105C}" type="slidenum">
              <a:rPr lang="en-US" smtClean="0"/>
              <a:t>‹#›</a:t>
            </a:fld>
            <a:endParaRPr lang="en-US"/>
          </a:p>
        </p:txBody>
      </p:sp>
    </p:spTree>
    <p:extLst>
      <p:ext uri="{BB962C8B-B14F-4D97-AF65-F5344CB8AC3E}">
        <p14:creationId xmlns:p14="http://schemas.microsoft.com/office/powerpoint/2010/main" val="271925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October 26, 2016</a:t>
            </a:r>
          </a:p>
        </p:txBody>
      </p:sp>
      <p:sp>
        <p:nvSpPr>
          <p:cNvPr id="3" name="Footer Placeholder 2"/>
          <p:cNvSpPr>
            <a:spLocks noGrp="1"/>
          </p:cNvSpPr>
          <p:nvPr>
            <p:ph type="ftr" sz="quarter" idx="11"/>
          </p:nvPr>
        </p:nvSpPr>
        <p:spPr/>
        <p:txBody>
          <a:bodyPr/>
          <a:lstStyle/>
          <a:p>
            <a:r>
              <a:rPr lang="en-US"/>
              <a:t>Adaptive Learning Environment for Competence in Economic and Societal Impacts of Local Weather, Air Quality and Climate,  561975-EPP-1-2015-1-FI-EPPKA2-CBHE-JP
</a:t>
            </a:r>
          </a:p>
        </p:txBody>
      </p:sp>
      <p:sp>
        <p:nvSpPr>
          <p:cNvPr id="4" name="Slide Number Placeholder 3"/>
          <p:cNvSpPr>
            <a:spLocks noGrp="1"/>
          </p:cNvSpPr>
          <p:nvPr>
            <p:ph type="sldNum" sz="quarter" idx="12"/>
          </p:nvPr>
        </p:nvSpPr>
        <p:spPr/>
        <p:txBody>
          <a:bodyPr/>
          <a:lstStyle/>
          <a:p>
            <a:fld id="{9CD8D479-8942-46E8-A226-A4E01F7A105C}" type="slidenum">
              <a:rPr lang="en-US" smtClean="0"/>
              <a:t>‹#›</a:t>
            </a:fld>
            <a:endParaRPr lang="en-US"/>
          </a:p>
        </p:txBody>
      </p:sp>
    </p:spTree>
    <p:extLst>
      <p:ext uri="{BB962C8B-B14F-4D97-AF65-F5344CB8AC3E}">
        <p14:creationId xmlns:p14="http://schemas.microsoft.com/office/powerpoint/2010/main" val="2208969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en-US"/>
              <a:t>October 26, 2016</a:t>
            </a:r>
          </a:p>
        </p:txBody>
      </p:sp>
      <p:sp>
        <p:nvSpPr>
          <p:cNvPr id="6" name="Footer Placeholder 5"/>
          <p:cNvSpPr>
            <a:spLocks noGrp="1"/>
          </p:cNvSpPr>
          <p:nvPr>
            <p:ph type="ftr" sz="quarter" idx="11"/>
          </p:nvPr>
        </p:nvSpPr>
        <p:spPr/>
        <p:txBody>
          <a:bodyPr/>
          <a:lstStyle/>
          <a:p>
            <a:r>
              <a:rPr lang="en-US"/>
              <a:t>Adaptive Learning Environment for Competence in Economic and Societal Impacts of Local Weather, Air Quality and Climate,  561975-EPP-1-2015-1-FI-EPPKA2-CBHE-JP</a:t>
            </a:r>
          </a:p>
        </p:txBody>
      </p:sp>
      <p:sp>
        <p:nvSpPr>
          <p:cNvPr id="7" name="Slide Number Placeholder 6"/>
          <p:cNvSpPr>
            <a:spLocks noGrp="1"/>
          </p:cNvSpPr>
          <p:nvPr>
            <p:ph type="sldNum" sz="quarter" idx="12"/>
          </p:nvPr>
        </p:nvSpPr>
        <p:spPr/>
        <p:txBody>
          <a:bodyPr/>
          <a:lstStyle/>
          <a:p>
            <a:fld id="{9CD8D479-8942-46E8-A226-A4E01F7A105C}" type="slidenum">
              <a:rPr lang="en-US" smtClean="0"/>
              <a:t>‹#›</a:t>
            </a:fld>
            <a:endParaRPr lang="en-US"/>
          </a:p>
        </p:txBody>
      </p:sp>
    </p:spTree>
    <p:extLst>
      <p:ext uri="{BB962C8B-B14F-4D97-AF65-F5344CB8AC3E}">
        <p14:creationId xmlns:p14="http://schemas.microsoft.com/office/powerpoint/2010/main" val="3102955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en-US"/>
              <a:t>October 26, 2016</a:t>
            </a:r>
          </a:p>
        </p:txBody>
      </p:sp>
      <p:sp>
        <p:nvSpPr>
          <p:cNvPr id="6" name="Footer Placeholder 5"/>
          <p:cNvSpPr>
            <a:spLocks noGrp="1"/>
          </p:cNvSpPr>
          <p:nvPr>
            <p:ph type="ftr" sz="quarter" idx="11"/>
          </p:nvPr>
        </p:nvSpPr>
        <p:spPr/>
        <p:txBody>
          <a:bodyPr/>
          <a:lstStyle/>
          <a:p>
            <a:r>
              <a:rPr lang="en-US"/>
              <a:t>Adaptive Learning Environment for Competence in Economic and Societal Impacts of Local Weather, Air Quality and Climate,  561975-EPP-1-2015-1-FI-EPPKA2-CBHE-JP</a:t>
            </a:r>
          </a:p>
        </p:txBody>
      </p:sp>
      <p:sp>
        <p:nvSpPr>
          <p:cNvPr id="7" name="Slide Number Placeholder 6"/>
          <p:cNvSpPr>
            <a:spLocks noGrp="1"/>
          </p:cNvSpPr>
          <p:nvPr>
            <p:ph type="sldNum" sz="quarter" idx="12"/>
          </p:nvPr>
        </p:nvSpPr>
        <p:spPr/>
        <p:txBody>
          <a:bodyPr/>
          <a:lstStyle/>
          <a:p>
            <a:fld id="{9CD8D479-8942-46E8-A226-A4E01F7A105C}" type="slidenum">
              <a:rPr lang="en-US" smtClean="0"/>
              <a:t>‹#›</a:t>
            </a:fld>
            <a:endParaRPr lang="en-US"/>
          </a:p>
        </p:txBody>
      </p:sp>
    </p:spTree>
    <p:extLst>
      <p:ext uri="{BB962C8B-B14F-4D97-AF65-F5344CB8AC3E}">
        <p14:creationId xmlns:p14="http://schemas.microsoft.com/office/powerpoint/2010/main" val="865960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October 26, 2016</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Adaptive Learning Environment for Competence in Economic and Societal Impacts of Local Weather, Air Quality and Climate, 561975-EPP-1-2015-1-FI-EPPKA2-CBHE-JP, e-impact.net</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D8D479-8942-46E8-A226-A4E01F7A105C}" type="slidenum">
              <a:rPr lang="en-US" smtClean="0"/>
              <a:pPr/>
              <a:t>‹#›</a:t>
            </a:fld>
            <a:endParaRPr lang="en-US"/>
          </a:p>
        </p:txBody>
      </p:sp>
    </p:spTree>
    <p:extLst>
      <p:ext uri="{BB962C8B-B14F-4D97-AF65-F5344CB8AC3E}">
        <p14:creationId xmlns:p14="http://schemas.microsoft.com/office/powerpoint/2010/main" val="231345687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6629400"/>
            <a:ext cx="1499616" cy="228600"/>
          </a:xfrm>
          <a:prstGeom prst="rect">
            <a:avLst/>
          </a:prstGeom>
          <a:gradFill>
            <a:gsLst>
              <a:gs pos="0">
                <a:schemeClr val="accent1">
                  <a:lumMod val="15000"/>
                  <a:lumOff val="85000"/>
                </a:schemeClr>
              </a:gs>
              <a:gs pos="100000">
                <a:schemeClr val="accent1">
                  <a:lumMod val="15000"/>
                  <a:lumOff val="8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1609344" y="6629400"/>
            <a:ext cx="10582656" cy="228600"/>
          </a:xfrm>
          <a:prstGeom prst="rect">
            <a:avLst/>
          </a:prstGeom>
          <a:gradFill>
            <a:gsLst>
              <a:gs pos="0">
                <a:schemeClr val="accent1">
                  <a:lumMod val="35000"/>
                  <a:lumOff val="65000"/>
                </a:schemeClr>
              </a:gs>
              <a:gs pos="100000">
                <a:schemeClr val="accent1">
                  <a:lumMod val="35000"/>
                  <a:lumOff val="6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chemeClr val="accent1">
                  <a:lumMod val="75000"/>
                </a:schemeClr>
              </a:solidFill>
            </a:endParaRPr>
          </a:p>
        </p:txBody>
      </p:sp>
      <p:sp>
        <p:nvSpPr>
          <p:cNvPr id="2" name="Title Placeholder 1"/>
          <p:cNvSpPr>
            <a:spLocks noGrp="1"/>
          </p:cNvSpPr>
          <p:nvPr>
            <p:ph type="title"/>
          </p:nvPr>
        </p:nvSpPr>
        <p:spPr>
          <a:xfrm>
            <a:off x="1410026" y="276087"/>
            <a:ext cx="9371949" cy="1183566"/>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410027" y="1566001"/>
            <a:ext cx="9371948" cy="462068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4"/>
          </p:nvPr>
        </p:nvSpPr>
        <p:spPr>
          <a:xfrm>
            <a:off x="0" y="6629400"/>
            <a:ext cx="410402" cy="228600"/>
          </a:xfrm>
          <a:prstGeom prst="rect">
            <a:avLst/>
          </a:prstGeom>
        </p:spPr>
        <p:txBody>
          <a:bodyPr vert="horz" lIns="91440" tIns="45720" rIns="91440" bIns="45720" rtlCol="0" anchor="ctr"/>
          <a:lstStyle>
            <a:lvl1pPr algn="r">
              <a:defRPr sz="800">
                <a:solidFill>
                  <a:schemeClr val="accent1">
                    <a:lumMod val="75000"/>
                  </a:schemeClr>
                </a:solidFill>
              </a:defRPr>
            </a:lvl1pPr>
          </a:lstStyle>
          <a:p>
            <a:fld id="{9CD8D479-8942-46E8-A226-A4E01F7A105C}" type="slidenum">
              <a:rPr/>
              <a:pPr/>
              <a:t>‹#›</a:t>
            </a:fld>
            <a:endParaRPr/>
          </a:p>
        </p:txBody>
      </p:sp>
      <p:sp>
        <p:nvSpPr>
          <p:cNvPr id="4" name="Date Placeholder 3"/>
          <p:cNvSpPr>
            <a:spLocks noGrp="1"/>
          </p:cNvSpPr>
          <p:nvPr>
            <p:ph type="dt" sz="half" idx="2"/>
          </p:nvPr>
        </p:nvSpPr>
        <p:spPr>
          <a:xfrm>
            <a:off x="431101" y="6629400"/>
            <a:ext cx="1000662" cy="228600"/>
          </a:xfrm>
          <a:prstGeom prst="rect">
            <a:avLst/>
          </a:prstGeom>
        </p:spPr>
        <p:txBody>
          <a:bodyPr vert="horz" lIns="91440" tIns="45720" rIns="91440" bIns="45720" rtlCol="0" anchor="ctr"/>
          <a:lstStyle>
            <a:lvl1pPr algn="r">
              <a:defRPr sz="800">
                <a:solidFill>
                  <a:schemeClr val="accent1">
                    <a:lumMod val="75000"/>
                  </a:schemeClr>
                </a:solidFill>
              </a:defRPr>
            </a:lvl1pPr>
          </a:lstStyle>
          <a:p>
            <a:r>
              <a:t>July 22, 2012</a:t>
            </a:r>
          </a:p>
        </p:txBody>
      </p:sp>
      <p:sp>
        <p:nvSpPr>
          <p:cNvPr id="5" name="Footer Placeholder 4"/>
          <p:cNvSpPr>
            <a:spLocks noGrp="1"/>
          </p:cNvSpPr>
          <p:nvPr>
            <p:ph type="ftr" sz="quarter" idx="3"/>
          </p:nvPr>
        </p:nvSpPr>
        <p:spPr>
          <a:xfrm>
            <a:off x="1637716" y="6629400"/>
            <a:ext cx="9144259" cy="228600"/>
          </a:xfrm>
          <a:prstGeom prst="rect">
            <a:avLst/>
          </a:prstGeom>
        </p:spPr>
        <p:txBody>
          <a:bodyPr vert="horz" lIns="91440" tIns="45720" rIns="91440" bIns="45720" rtlCol="0" anchor="ctr"/>
          <a:lstStyle>
            <a:lvl1pPr algn="l">
              <a:defRPr sz="800">
                <a:solidFill>
                  <a:schemeClr val="accent1">
                    <a:lumMod val="75000"/>
                  </a:schemeClr>
                </a:solidFill>
              </a:defRPr>
            </a:lvl1pPr>
          </a:lstStyle>
          <a:p>
            <a:r>
              <a:t>Footer text here</a:t>
            </a:r>
          </a:p>
        </p:txBody>
      </p:sp>
    </p:spTree>
    <p:extLst>
      <p:ext uri="{BB962C8B-B14F-4D97-AF65-F5344CB8AC3E}">
        <p14:creationId xmlns:p14="http://schemas.microsoft.com/office/powerpoint/2010/main" val="104911981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spcBef>
          <a:spcPct val="0"/>
        </a:spcBef>
        <a:buNone/>
        <a:defRPr sz="3400" kern="1200">
          <a:solidFill>
            <a:schemeClr val="accent1"/>
          </a:solidFill>
          <a:latin typeface="+mj-lt"/>
          <a:ea typeface="+mj-ea"/>
          <a:cs typeface="+mj-cs"/>
        </a:defRPr>
      </a:lvl1pPr>
    </p:titleStyle>
    <p:bodyStyle>
      <a:lvl1pPr marL="210312" indent="-210312" algn="l" defTabSz="914400" rtl="0" eaLnBrk="1" latinLnBrk="0" hangingPunct="1">
        <a:lnSpc>
          <a:spcPct val="90000"/>
        </a:lnSpc>
        <a:spcBef>
          <a:spcPts val="1100"/>
        </a:spcBef>
        <a:buFont typeface="Arial" panose="020B0604020202020204" pitchFamily="34" charset="0"/>
        <a:buChar char="•"/>
        <a:defRPr sz="2200" kern="1200">
          <a:solidFill>
            <a:schemeClr val="tx1"/>
          </a:solidFill>
          <a:latin typeface="+mn-lt"/>
          <a:ea typeface="+mn-ea"/>
          <a:cs typeface="+mn-cs"/>
        </a:defRPr>
      </a:lvl1pPr>
      <a:lvl2pPr marL="438912" indent="-155448" algn="l" defTabSz="914400" rtl="0" eaLnBrk="1" latinLnBrk="0" hangingPunct="1">
        <a:lnSpc>
          <a:spcPct val="90000"/>
        </a:lnSpc>
        <a:spcBef>
          <a:spcPts val="400"/>
        </a:spcBef>
        <a:buFont typeface="Arial" panose="020B0604020202020204" pitchFamily="34" charset="0"/>
        <a:buChar char="•"/>
        <a:defRPr sz="1800" kern="1200">
          <a:solidFill>
            <a:schemeClr val="tx1"/>
          </a:solidFill>
          <a:latin typeface="+mn-lt"/>
          <a:ea typeface="+mn-ea"/>
          <a:cs typeface="+mn-cs"/>
        </a:defRPr>
      </a:lvl2pPr>
      <a:lvl3pPr marL="676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905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4pPr>
      <a:lvl5pPr marL="11338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5pPr>
      <a:lvl6pPr marL="13624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6pPr>
      <a:lvl7pPr marL="15910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7pPr>
      <a:lvl8pPr marL="1819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8pPr>
      <a:lvl9pPr marL="2048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hyperlink" Target="http://www.osenu.e-impact.net/" TargetMode="External"/><Relationship Id="rId7" Type="http://schemas.openxmlformats.org/officeDocument/2006/relationships/image" Target="../media/image18.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hyperlink" Target="http://bigbluebutton.org/" TargetMode="External"/><Relationship Id="rId10" Type="http://schemas.openxmlformats.org/officeDocument/2006/relationships/image" Target="../media/image21.png"/><Relationship Id="rId4" Type="http://schemas.openxmlformats.org/officeDocument/2006/relationships/hyperlink" Target="http://ksau.e-impact.net/" TargetMode="External"/><Relationship Id="rId9" Type="http://schemas.openxmlformats.org/officeDocument/2006/relationships/image" Target="../media/image2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drive.google.com/open?id=0Byl7Dgg7sssYeWRUc2JteU5ZZU0" TargetMode="External"/><Relationship Id="rId2" Type="http://schemas.openxmlformats.org/officeDocument/2006/relationships/hyperlink" Target="https://drive.google.com/open?id=0Byl7Dgg7sssYWkN1TFp6YUh4OUk" TargetMode="External"/><Relationship Id="rId1" Type="http://schemas.openxmlformats.org/officeDocument/2006/relationships/slideLayout" Target="../slideLayouts/slideLayout2.xml"/><Relationship Id="rId6" Type="http://schemas.openxmlformats.org/officeDocument/2006/relationships/hyperlink" Target="https://drive.google.com/open?id=0Byl7Dgg7sssYcFJEdGcwUnBhN2s" TargetMode="External"/><Relationship Id="rId5" Type="http://schemas.openxmlformats.org/officeDocument/2006/relationships/hyperlink" Target="https://drive.google.com/open?id=0Byl7Dgg7sssYRU9vN3otcWF0Q0U" TargetMode="External"/><Relationship Id="rId4" Type="http://schemas.openxmlformats.org/officeDocument/2006/relationships/hyperlink" Target="https://drive.google.com/open?id=0Byl7Dgg7sssYZVJfQWJGWF82dkk"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s://drive.google.com/file/d/0B5Mz70ug_0C4SWtsX2pBdFZmTjQ/view?usp=sharing" TargetMode="Externa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14.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drive.google.com/file/d/0B5Mz70ug_0C4Yk9vWnAzVm1ETzQ/view?usp=sharin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drive.google.com/file/d/0B5Mz70ug_0C4T1d0Z0RYRDJXeGs/view?usp=sharing" TargetMode="External"/><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hyperlink" Target="https://drive.google.com/open?id=0B5Mz70ug_0C4Z3c4LVRmZmVwSlU"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763808" y="3056422"/>
            <a:ext cx="4846320" cy="1162647"/>
          </a:xfrm>
        </p:spPr>
        <p:txBody>
          <a:bodyPr>
            <a:noAutofit/>
          </a:bodyPr>
          <a:lstStyle/>
          <a:p>
            <a:r>
              <a:rPr lang="ru-RU" sz="2400" b="1" dirty="0"/>
              <a:t>РП</a:t>
            </a:r>
            <a:r>
              <a:rPr lang="en-US" sz="3200" b="1" dirty="0"/>
              <a:t>2</a:t>
            </a:r>
            <a:r>
              <a:rPr lang="ru-RU" sz="2400" b="1" dirty="0"/>
              <a:t>. РОЗРОБКА НАВЧАЛЬНО-МЕТОДИЧНИХ МАТЕРІАЛІВ І ПІДГОТОВКА КАДРІВ</a:t>
            </a:r>
            <a:endParaRPr lang="en-US" sz="2400" dirty="0"/>
          </a:p>
        </p:txBody>
      </p:sp>
      <p:sp>
        <p:nvSpPr>
          <p:cNvPr id="3" name="Subtitle 2"/>
          <p:cNvSpPr>
            <a:spLocks noGrp="1"/>
          </p:cNvSpPr>
          <p:nvPr>
            <p:ph type="subTitle" idx="1"/>
          </p:nvPr>
        </p:nvSpPr>
        <p:spPr>
          <a:xfrm>
            <a:off x="1763808" y="4642151"/>
            <a:ext cx="2685999" cy="1182450"/>
          </a:xfrm>
        </p:spPr>
        <p:txBody>
          <a:bodyPr>
            <a:normAutofit fontScale="92500" lnSpcReduction="20000"/>
          </a:bodyPr>
          <a:lstStyle/>
          <a:p>
            <a:r>
              <a:rPr lang="uk-UA" b="1" dirty="0"/>
              <a:t>Польовий А.М.</a:t>
            </a:r>
            <a:r>
              <a:rPr lang="en-US" dirty="0"/>
              <a:t>, </a:t>
            </a:r>
            <a:endParaRPr lang="uk-UA" dirty="0"/>
          </a:p>
          <a:p>
            <a:r>
              <a:rPr lang="uk-UA" dirty="0"/>
              <a:t>Професор</a:t>
            </a:r>
            <a:r>
              <a:rPr lang="en-US" dirty="0"/>
              <a:t>, </a:t>
            </a:r>
            <a:r>
              <a:rPr lang="uk-UA" dirty="0"/>
              <a:t>Завідувач кафедрою агрометеорології та агрометеорологічних прогнозів</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3180" y="689122"/>
            <a:ext cx="3460393" cy="704676"/>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05121" y="451525"/>
            <a:ext cx="1181412" cy="1179870"/>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3859" y="471272"/>
            <a:ext cx="1140376" cy="1140376"/>
          </a:xfrm>
          <a:prstGeom prst="rect">
            <a:avLst/>
          </a:prstGeom>
        </p:spPr>
      </p:pic>
      <p:sp>
        <p:nvSpPr>
          <p:cNvPr id="8" name="Rectangle 7"/>
          <p:cNvSpPr/>
          <p:nvPr/>
        </p:nvSpPr>
        <p:spPr>
          <a:xfrm>
            <a:off x="757179" y="6574508"/>
            <a:ext cx="12192001" cy="21544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bg1"/>
                </a:solidFill>
                <a:effectLst/>
                <a:uLnTx/>
                <a:uFillTx/>
              </a:rPr>
              <a:t>This project has been funded with support from the European Commission. This publication reflects the views only of the author, and the Commission cannot be held responsible for any use which may be made of the information contained therein.</a:t>
            </a:r>
          </a:p>
        </p:txBody>
      </p:sp>
      <p:sp>
        <p:nvSpPr>
          <p:cNvPr id="9" name="Rectangle 8"/>
          <p:cNvSpPr/>
          <p:nvPr/>
        </p:nvSpPr>
        <p:spPr>
          <a:xfrm>
            <a:off x="1873127" y="200234"/>
            <a:ext cx="4300756" cy="2585323"/>
          </a:xfrm>
          <a:prstGeom prst="rect">
            <a:avLst/>
          </a:prstGeom>
        </p:spPr>
        <p:txBody>
          <a:bodyPr wrap="square">
            <a:spAutoFit/>
          </a:bodyPr>
          <a:lstStyle/>
          <a:p>
            <a:pPr lvl="0" algn="ctr" defTabSz="914400">
              <a:defRPr/>
            </a:pPr>
            <a:r>
              <a:rPr lang="ru-RU" kern="0" dirty="0" err="1">
                <a:solidFill>
                  <a:schemeClr val="bg1"/>
                </a:solidFill>
              </a:rPr>
              <a:t>Адаптивне</a:t>
            </a:r>
            <a:r>
              <a:rPr lang="ru-RU" kern="0" dirty="0">
                <a:solidFill>
                  <a:schemeClr val="bg1"/>
                </a:solidFill>
              </a:rPr>
              <a:t> </a:t>
            </a:r>
            <a:r>
              <a:rPr lang="ru-RU" kern="0" dirty="0" err="1">
                <a:solidFill>
                  <a:schemeClr val="bg1"/>
                </a:solidFill>
              </a:rPr>
              <a:t>навчальне</a:t>
            </a:r>
            <a:r>
              <a:rPr lang="ru-RU" kern="0" dirty="0">
                <a:solidFill>
                  <a:schemeClr val="bg1"/>
                </a:solidFill>
              </a:rPr>
              <a:t> </a:t>
            </a:r>
            <a:r>
              <a:rPr lang="ru-RU" kern="0" dirty="0" err="1">
                <a:solidFill>
                  <a:schemeClr val="bg1"/>
                </a:solidFill>
              </a:rPr>
              <a:t>середовище</a:t>
            </a:r>
            <a:r>
              <a:rPr lang="ru-RU" kern="0" dirty="0">
                <a:solidFill>
                  <a:schemeClr val="bg1"/>
                </a:solidFill>
              </a:rPr>
              <a:t> для </a:t>
            </a:r>
            <a:r>
              <a:rPr lang="ru-RU" kern="0" dirty="0" err="1">
                <a:solidFill>
                  <a:schemeClr val="bg1"/>
                </a:solidFill>
              </a:rPr>
              <a:t>забезпечення</a:t>
            </a:r>
            <a:r>
              <a:rPr lang="ru-RU" kern="0" dirty="0">
                <a:solidFill>
                  <a:schemeClr val="bg1"/>
                </a:solidFill>
              </a:rPr>
              <a:t> </a:t>
            </a:r>
            <a:r>
              <a:rPr lang="ru-RU" kern="0" dirty="0" err="1">
                <a:solidFill>
                  <a:schemeClr val="bg1"/>
                </a:solidFill>
              </a:rPr>
              <a:t>компетенцій</a:t>
            </a:r>
            <a:r>
              <a:rPr lang="ru-RU" kern="0" dirty="0">
                <a:solidFill>
                  <a:schemeClr val="bg1"/>
                </a:solidFill>
              </a:rPr>
              <a:t> в </a:t>
            </a:r>
            <a:r>
              <a:rPr lang="ru-RU" kern="0" dirty="0" err="1">
                <a:solidFill>
                  <a:schemeClr val="bg1"/>
                </a:solidFill>
              </a:rPr>
              <a:t>галузі</a:t>
            </a:r>
            <a:r>
              <a:rPr lang="ru-RU" kern="0" dirty="0">
                <a:solidFill>
                  <a:schemeClr val="bg1"/>
                </a:solidFill>
              </a:rPr>
              <a:t> </a:t>
            </a:r>
            <a:r>
              <a:rPr lang="ru-RU" kern="0" dirty="0" err="1">
                <a:solidFill>
                  <a:schemeClr val="bg1"/>
                </a:solidFill>
              </a:rPr>
              <a:t>впливу</a:t>
            </a:r>
            <a:r>
              <a:rPr lang="ru-RU" kern="0" dirty="0">
                <a:solidFill>
                  <a:schemeClr val="bg1"/>
                </a:solidFill>
              </a:rPr>
              <a:t> </a:t>
            </a:r>
            <a:r>
              <a:rPr lang="ru-RU" kern="0" dirty="0" err="1">
                <a:solidFill>
                  <a:schemeClr val="bg1"/>
                </a:solidFill>
              </a:rPr>
              <a:t>місцевих</a:t>
            </a:r>
            <a:r>
              <a:rPr lang="ru-RU" kern="0" dirty="0">
                <a:solidFill>
                  <a:schemeClr val="bg1"/>
                </a:solidFill>
              </a:rPr>
              <a:t> </a:t>
            </a:r>
            <a:r>
              <a:rPr lang="ru-RU" kern="0" dirty="0" err="1">
                <a:solidFill>
                  <a:schemeClr val="bg1"/>
                </a:solidFill>
              </a:rPr>
              <a:t>погодних</a:t>
            </a:r>
            <a:r>
              <a:rPr lang="ru-RU" kern="0" dirty="0">
                <a:solidFill>
                  <a:schemeClr val="bg1"/>
                </a:solidFill>
              </a:rPr>
              <a:t> умов, </a:t>
            </a:r>
            <a:r>
              <a:rPr lang="ru-RU" kern="0" dirty="0" err="1">
                <a:solidFill>
                  <a:schemeClr val="bg1"/>
                </a:solidFill>
              </a:rPr>
              <a:t>якості</a:t>
            </a:r>
            <a:r>
              <a:rPr lang="ru-RU" kern="0" dirty="0">
                <a:solidFill>
                  <a:schemeClr val="bg1"/>
                </a:solidFill>
              </a:rPr>
              <a:t> </a:t>
            </a:r>
            <a:r>
              <a:rPr lang="ru-RU" kern="0" dirty="0" err="1">
                <a:solidFill>
                  <a:schemeClr val="bg1"/>
                </a:solidFill>
              </a:rPr>
              <a:t>повітря</a:t>
            </a:r>
            <a:r>
              <a:rPr lang="ru-RU" kern="0" dirty="0">
                <a:solidFill>
                  <a:schemeClr val="bg1"/>
                </a:solidFill>
              </a:rPr>
              <a:t> та </a:t>
            </a:r>
            <a:r>
              <a:rPr lang="ru-RU" kern="0" dirty="0" err="1">
                <a:solidFill>
                  <a:schemeClr val="bg1"/>
                </a:solidFill>
              </a:rPr>
              <a:t>клімату</a:t>
            </a:r>
            <a:r>
              <a:rPr lang="ru-RU" kern="0" dirty="0">
                <a:solidFill>
                  <a:schemeClr val="bg1"/>
                </a:solidFill>
              </a:rPr>
              <a:t> на </a:t>
            </a:r>
            <a:r>
              <a:rPr lang="ru-RU" kern="0" dirty="0" err="1">
                <a:solidFill>
                  <a:schemeClr val="bg1"/>
                </a:solidFill>
              </a:rPr>
              <a:t>економіку</a:t>
            </a:r>
            <a:r>
              <a:rPr lang="ru-RU" kern="0" dirty="0">
                <a:solidFill>
                  <a:schemeClr val="bg1"/>
                </a:solidFill>
              </a:rPr>
              <a:t> та </a:t>
            </a:r>
            <a:r>
              <a:rPr lang="ru-RU" kern="0" dirty="0" err="1">
                <a:solidFill>
                  <a:schemeClr val="bg1"/>
                </a:solidFill>
              </a:rPr>
              <a:t>соціум</a:t>
            </a:r>
            <a:r>
              <a:rPr lang="ru-RU" kern="0" dirty="0">
                <a:solidFill>
                  <a:schemeClr val="bg1"/>
                </a:solidFill>
              </a:rPr>
              <a:t> </a:t>
            </a:r>
            <a:r>
              <a:rPr kumimoji="0" lang="en-US" sz="1800" b="0" i="0" u="none" strike="noStrike" kern="0" cap="none" spc="0" normalizeH="0" baseline="0" noProof="0" dirty="0">
                <a:ln>
                  <a:noFill/>
                </a:ln>
                <a:solidFill>
                  <a:schemeClr val="bg1"/>
                </a:solidFill>
                <a:effectLst/>
                <a:uLnTx/>
                <a:uFillTx/>
              </a:rPr>
              <a:t>(ECOIMPACT)</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solidFill>
                <a:effectLst/>
                <a:uLnTx/>
                <a:uFillTx/>
              </a:rPr>
              <a:t>561975-EPP-1-2015-1-FI-EPPKA2-CBHE-JP</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1" u="sng" strike="noStrike" kern="0" cap="none" spc="0" normalizeH="0" baseline="0" noProof="0" dirty="0">
                <a:ln>
                  <a:noFill/>
                </a:ln>
                <a:solidFill>
                  <a:schemeClr val="bg1"/>
                </a:solidFill>
                <a:effectLst/>
                <a:uLnTx/>
                <a:uFillTx/>
              </a:rPr>
              <a:t>e-impact.net</a:t>
            </a:r>
          </a:p>
        </p:txBody>
      </p:sp>
      <p:sp>
        <p:nvSpPr>
          <p:cNvPr id="12" name="Subtitle 2"/>
          <p:cNvSpPr txBox="1">
            <a:spLocks/>
          </p:cNvSpPr>
          <p:nvPr/>
        </p:nvSpPr>
        <p:spPr>
          <a:xfrm>
            <a:off x="4449807" y="4594023"/>
            <a:ext cx="1971414" cy="107511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0"/>
              </a:spcBef>
              <a:buFont typeface="Arial" panose="020B0604020202020204" pitchFamily="34" charset="0"/>
              <a:buNone/>
              <a:defRPr sz="1800" kern="1200">
                <a:solidFill>
                  <a:schemeClr val="bg1"/>
                </a:solidFill>
                <a:latin typeface="+mn-lt"/>
                <a:ea typeface="+mn-ea"/>
                <a:cs typeface="+mn-cs"/>
              </a:defRPr>
            </a:lvl1pPr>
            <a:lvl2pPr marL="457200" indent="0" algn="ctr" defTabSz="914400" rtl="0" eaLnBrk="1" latinLnBrk="0" hangingPunct="1">
              <a:lnSpc>
                <a:spcPct val="90000"/>
              </a:lnSpc>
              <a:spcBef>
                <a:spcPts val="4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4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4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4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4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4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4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400"/>
              </a:spcBef>
              <a:buFont typeface="Arial" panose="020B0604020202020204" pitchFamily="34" charset="0"/>
              <a:buNone/>
              <a:defRPr sz="1600" kern="1200">
                <a:solidFill>
                  <a:schemeClr val="tx1"/>
                </a:solidFill>
                <a:latin typeface="+mn-lt"/>
                <a:ea typeface="+mn-ea"/>
                <a:cs typeface="+mn-cs"/>
              </a:defRPr>
            </a:lvl9pPr>
          </a:lstStyle>
          <a:p>
            <a:r>
              <a:rPr lang="uk-UA" sz="1700" b="1" dirty="0" err="1"/>
              <a:t>Шаблій</a:t>
            </a:r>
            <a:r>
              <a:rPr lang="uk-UA" sz="1700" b="1" dirty="0"/>
              <a:t> О.В.</a:t>
            </a:r>
            <a:r>
              <a:rPr lang="en-US" sz="1700" dirty="0"/>
              <a:t>,</a:t>
            </a:r>
          </a:p>
          <a:p>
            <a:r>
              <a:rPr lang="uk-UA" sz="1700" dirty="0"/>
              <a:t>Начальник відділу міжнародних зв'язків  </a:t>
            </a:r>
            <a:endParaRPr lang="en-US" sz="1700" dirty="0"/>
          </a:p>
        </p:txBody>
      </p:sp>
    </p:spTree>
    <p:extLst>
      <p:ext uri="{BB962C8B-B14F-4D97-AF65-F5344CB8AC3E}">
        <p14:creationId xmlns:p14="http://schemas.microsoft.com/office/powerpoint/2010/main" val="2059455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102462"/>
            <a:ext cx="4589477" cy="4351338"/>
          </a:xfrm>
        </p:spPr>
        <p:txBody>
          <a:bodyPr>
            <a:normAutofit/>
          </a:bodyPr>
          <a:lstStyle/>
          <a:p>
            <a:pPr marL="45720" indent="0" algn="ctr">
              <a:buNone/>
            </a:pPr>
            <a:r>
              <a:rPr lang="uk-UA" b="1" dirty="0"/>
              <a:t>Частина</a:t>
            </a:r>
            <a:r>
              <a:rPr lang="en-US" b="1" dirty="0"/>
              <a:t> IV</a:t>
            </a:r>
            <a:endParaRPr lang="en-US" dirty="0"/>
          </a:p>
          <a:p>
            <a:pPr marL="45720" indent="0" algn="ctr">
              <a:buNone/>
            </a:pPr>
            <a:r>
              <a:rPr lang="ru-RU" dirty="0" err="1"/>
              <a:t>Викиди</a:t>
            </a:r>
            <a:r>
              <a:rPr lang="ru-RU" dirty="0"/>
              <a:t> </a:t>
            </a:r>
            <a:r>
              <a:rPr lang="ru-RU" dirty="0" err="1"/>
              <a:t>парникових</a:t>
            </a:r>
            <a:r>
              <a:rPr lang="ru-RU" dirty="0"/>
              <a:t> </a:t>
            </a:r>
            <a:r>
              <a:rPr lang="ru-RU" dirty="0" err="1"/>
              <a:t>газів</a:t>
            </a:r>
            <a:r>
              <a:rPr lang="ru-RU" dirty="0"/>
              <a:t> </a:t>
            </a:r>
            <a:r>
              <a:rPr lang="ru-RU" dirty="0" err="1"/>
              <a:t>від</a:t>
            </a:r>
            <a:r>
              <a:rPr lang="ru-RU" dirty="0"/>
              <a:t> </a:t>
            </a:r>
            <a:r>
              <a:rPr lang="ru-RU" dirty="0" err="1"/>
              <a:t>тваринництва</a:t>
            </a:r>
            <a:endParaRPr lang="ru-RU" dirty="0"/>
          </a:p>
          <a:p>
            <a:pPr marL="45720" indent="0" algn="ctr">
              <a:buNone/>
            </a:pPr>
            <a:r>
              <a:rPr lang="en-US" dirty="0"/>
              <a:t>1 </a:t>
            </a:r>
            <a:r>
              <a:rPr lang="uk-UA" dirty="0"/>
              <a:t>лекція</a:t>
            </a:r>
            <a:endParaRPr lang="en-US" dirty="0"/>
          </a:p>
          <a:p>
            <a:pPr marL="45720" indent="0" algn="ctr">
              <a:buNone/>
            </a:pPr>
            <a:r>
              <a:rPr lang="uk-UA" dirty="0"/>
              <a:t>04.01: </a:t>
            </a:r>
            <a:r>
              <a:rPr lang="ru-RU" dirty="0" err="1"/>
              <a:t>Викиди</a:t>
            </a:r>
            <a:r>
              <a:rPr lang="ru-RU" dirty="0"/>
              <a:t> </a:t>
            </a:r>
            <a:r>
              <a:rPr lang="ru-RU" dirty="0" err="1"/>
              <a:t>парникових</a:t>
            </a:r>
            <a:r>
              <a:rPr lang="ru-RU" dirty="0"/>
              <a:t> </a:t>
            </a:r>
            <a:r>
              <a:rPr lang="ru-RU" dirty="0" err="1"/>
              <a:t>газів</a:t>
            </a:r>
            <a:r>
              <a:rPr lang="ru-RU" dirty="0"/>
              <a:t> </a:t>
            </a:r>
            <a:r>
              <a:rPr lang="ru-RU" dirty="0" err="1"/>
              <a:t>від</a:t>
            </a:r>
            <a:r>
              <a:rPr lang="ru-RU" dirty="0"/>
              <a:t> </a:t>
            </a:r>
            <a:r>
              <a:rPr lang="ru-RU" dirty="0" err="1"/>
              <a:t>тваринництва</a:t>
            </a:r>
            <a:endParaRPr lang="ru-RU" dirty="0"/>
          </a:p>
        </p:txBody>
      </p:sp>
      <p:sp>
        <p:nvSpPr>
          <p:cNvPr id="6" name="Slide Number Placeholder 5"/>
          <p:cNvSpPr>
            <a:spLocks noGrp="1"/>
          </p:cNvSpPr>
          <p:nvPr>
            <p:ph type="sldNum" sz="quarter" idx="12"/>
          </p:nvPr>
        </p:nvSpPr>
        <p:spPr/>
        <p:txBody>
          <a:bodyPr/>
          <a:lstStyle/>
          <a:p>
            <a:fld id="{9CD8D479-8942-46E8-A226-A4E01F7A105C}" type="slidenum">
              <a:rPr lang="en-US" smtClean="0"/>
              <a:t>10</a:t>
            </a:fld>
            <a:endParaRPr lang="en-US"/>
          </a:p>
        </p:txBody>
      </p:sp>
      <p:pic>
        <p:nvPicPr>
          <p:cNvPr id="1028" name="Picture 4" descr="http://www.bibliotecapleyades.net/imagenes_ciencia2/industryfood26_0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75414" y="2102462"/>
            <a:ext cx="5445088" cy="333360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0" name="Title 1">
            <a:extLst>
              <a:ext uri="{FF2B5EF4-FFF2-40B4-BE49-F238E27FC236}">
                <a16:creationId xmlns:a16="http://schemas.microsoft.com/office/drawing/2014/main" id="{25179023-7A6A-4848-85C6-D76A909A980D}"/>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uk-UA" dirty="0"/>
              <a:t>Вплив погодних умов на сільське господарство</a:t>
            </a:r>
            <a:r>
              <a:rPr lang="en-US" sz="4000" dirty="0"/>
              <a:t>: </a:t>
            </a:r>
            <a:r>
              <a:rPr lang="ru-RU" sz="4000" dirty="0"/>
              <a:t>Структура </a:t>
            </a:r>
            <a:r>
              <a:rPr lang="uk-UA" sz="4000" dirty="0"/>
              <a:t>елементів</a:t>
            </a:r>
            <a:r>
              <a:rPr lang="ru-RU" sz="4000" dirty="0"/>
              <a:t> курсу</a:t>
            </a:r>
            <a:endParaRPr lang="en-US" sz="4000" dirty="0"/>
          </a:p>
        </p:txBody>
      </p:sp>
      <p:sp>
        <p:nvSpPr>
          <p:cNvPr id="11" name="Footer Placeholder 4">
            <a:extLst>
              <a:ext uri="{FF2B5EF4-FFF2-40B4-BE49-F238E27FC236}">
                <a16:creationId xmlns:a16="http://schemas.microsoft.com/office/drawing/2014/main" id="{27F102A9-8B08-47B7-BD60-81985F4D7CC9}"/>
              </a:ext>
            </a:extLst>
          </p:cNvPr>
          <p:cNvSpPr>
            <a:spLocks noGrp="1"/>
          </p:cNvSpPr>
          <p:nvPr>
            <p:ph type="ftr" sz="quarter" idx="11"/>
          </p:nvPr>
        </p:nvSpPr>
        <p:spPr>
          <a:xfrm>
            <a:off x="3346174" y="6356349"/>
            <a:ext cx="5499652" cy="365125"/>
          </a:xfrm>
        </p:spPr>
        <p:txBody>
          <a:bodyPr/>
          <a:lstStyle/>
          <a:p>
            <a:r>
              <a:rPr lang="uk-UA" kern="0" dirty="0">
                <a:solidFill>
                  <a:schemeClr val="tx1"/>
                </a:solidFill>
              </a:rPr>
              <a:t>Адаптивне навчальне середовище для забезпечення компетенцій в галузі впливу місцевих погодних умов, якості повітря та клімату на економіку та соціум</a:t>
            </a:r>
            <a:r>
              <a:rPr lang="en-US" dirty="0"/>
              <a:t>,  561975-EPP-1-2015-1-FI-EPPKA2-CBHE-JP</a:t>
            </a:r>
          </a:p>
        </p:txBody>
      </p:sp>
    </p:spTree>
    <p:extLst>
      <p:ext uri="{BB962C8B-B14F-4D97-AF65-F5344CB8AC3E}">
        <p14:creationId xmlns:p14="http://schemas.microsoft.com/office/powerpoint/2010/main" val="2415065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45720" indent="0" algn="ctr">
              <a:buNone/>
            </a:pPr>
            <a:r>
              <a:rPr lang="uk-UA" b="1" dirty="0"/>
              <a:t>Частина</a:t>
            </a:r>
            <a:r>
              <a:rPr lang="en-US" b="1" dirty="0"/>
              <a:t> V</a:t>
            </a:r>
            <a:r>
              <a:rPr lang="en-US" dirty="0"/>
              <a:t> </a:t>
            </a:r>
          </a:p>
          <a:p>
            <a:pPr marL="45720" indent="0" algn="ctr">
              <a:buNone/>
            </a:pPr>
            <a:r>
              <a:rPr lang="ru-RU" dirty="0" err="1"/>
              <a:t>Страхування</a:t>
            </a:r>
            <a:r>
              <a:rPr lang="ru-RU" dirty="0"/>
              <a:t> </a:t>
            </a:r>
            <a:r>
              <a:rPr lang="ru-RU" dirty="0" err="1"/>
              <a:t>сільської</a:t>
            </a:r>
            <a:r>
              <a:rPr lang="ru-RU" dirty="0"/>
              <a:t> </a:t>
            </a:r>
            <a:r>
              <a:rPr lang="ru-RU" dirty="0" err="1"/>
              <a:t>економіки</a:t>
            </a:r>
            <a:endParaRPr lang="ru-RU" dirty="0"/>
          </a:p>
          <a:p>
            <a:pPr marL="45720" indent="0" algn="ctr">
              <a:buNone/>
            </a:pPr>
            <a:r>
              <a:rPr lang="en-US" dirty="0"/>
              <a:t>1 </a:t>
            </a:r>
            <a:r>
              <a:rPr lang="uk-UA" dirty="0"/>
              <a:t>лекція</a:t>
            </a:r>
            <a:endParaRPr lang="en-US" dirty="0"/>
          </a:p>
          <a:p>
            <a:pPr marL="45720" indent="0" algn="ctr">
              <a:buNone/>
            </a:pPr>
            <a:r>
              <a:rPr lang="ru-RU" dirty="0"/>
              <a:t>05.01: </a:t>
            </a:r>
            <a:r>
              <a:rPr lang="ru-RU" dirty="0" err="1"/>
              <a:t>Страхування</a:t>
            </a:r>
            <a:r>
              <a:rPr lang="ru-RU" dirty="0"/>
              <a:t> </a:t>
            </a:r>
            <a:r>
              <a:rPr lang="ru-RU" dirty="0" err="1"/>
              <a:t>сільської</a:t>
            </a:r>
            <a:r>
              <a:rPr lang="ru-RU" dirty="0"/>
              <a:t> </a:t>
            </a:r>
            <a:r>
              <a:rPr lang="ru-RU" dirty="0" err="1"/>
              <a:t>економіки</a:t>
            </a:r>
            <a:endParaRPr lang="ru-RU" dirty="0"/>
          </a:p>
          <a:p>
            <a:pPr marL="45720" indent="0" algn="ctr">
              <a:buNone/>
            </a:pPr>
            <a:endParaRPr lang="en-US" dirty="0"/>
          </a:p>
        </p:txBody>
      </p:sp>
      <p:sp>
        <p:nvSpPr>
          <p:cNvPr id="6" name="Slide Number Placeholder 5"/>
          <p:cNvSpPr>
            <a:spLocks noGrp="1"/>
          </p:cNvSpPr>
          <p:nvPr>
            <p:ph type="sldNum" sz="quarter" idx="12"/>
          </p:nvPr>
        </p:nvSpPr>
        <p:spPr/>
        <p:txBody>
          <a:bodyPr/>
          <a:lstStyle/>
          <a:p>
            <a:fld id="{9CD8D479-8942-46E8-A226-A4E01F7A105C}" type="slidenum">
              <a:rPr lang="en-US" smtClean="0"/>
              <a:t>11</a:t>
            </a:fld>
            <a:endParaRPr lang="en-US"/>
          </a:p>
        </p:txBody>
      </p:sp>
      <p:pic>
        <p:nvPicPr>
          <p:cNvPr id="2050" name="Picture 2" descr="Image result for rural econom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0662" y="4224164"/>
            <a:ext cx="9210675" cy="164782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
        <p:nvSpPr>
          <p:cNvPr id="9" name="Title 1">
            <a:extLst>
              <a:ext uri="{FF2B5EF4-FFF2-40B4-BE49-F238E27FC236}">
                <a16:creationId xmlns:a16="http://schemas.microsoft.com/office/drawing/2014/main" id="{ACFF6EAE-972F-4017-A15E-0DFB74F5A717}"/>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uk-UA" dirty="0"/>
              <a:t>Вплив погодних умов на сільське господарство</a:t>
            </a:r>
            <a:r>
              <a:rPr lang="en-US" sz="4000" dirty="0"/>
              <a:t>: </a:t>
            </a:r>
            <a:r>
              <a:rPr lang="ru-RU" sz="4000" dirty="0"/>
              <a:t>Структура </a:t>
            </a:r>
            <a:r>
              <a:rPr lang="uk-UA" sz="4000" dirty="0"/>
              <a:t>елементів</a:t>
            </a:r>
            <a:r>
              <a:rPr lang="ru-RU" sz="4000" dirty="0"/>
              <a:t> курсу</a:t>
            </a:r>
            <a:endParaRPr lang="en-US" sz="4000" dirty="0"/>
          </a:p>
        </p:txBody>
      </p:sp>
      <p:sp>
        <p:nvSpPr>
          <p:cNvPr id="11" name="Footer Placeholder 4">
            <a:extLst>
              <a:ext uri="{FF2B5EF4-FFF2-40B4-BE49-F238E27FC236}">
                <a16:creationId xmlns:a16="http://schemas.microsoft.com/office/drawing/2014/main" id="{9F56CF50-4FC6-4E08-B786-2130D9DE3982}"/>
              </a:ext>
            </a:extLst>
          </p:cNvPr>
          <p:cNvSpPr>
            <a:spLocks noGrp="1"/>
          </p:cNvSpPr>
          <p:nvPr>
            <p:ph type="ftr" sz="quarter" idx="11"/>
          </p:nvPr>
        </p:nvSpPr>
        <p:spPr>
          <a:xfrm>
            <a:off x="3346174" y="6356349"/>
            <a:ext cx="5499652" cy="365125"/>
          </a:xfrm>
        </p:spPr>
        <p:txBody>
          <a:bodyPr/>
          <a:lstStyle/>
          <a:p>
            <a:r>
              <a:rPr lang="uk-UA" kern="0" dirty="0">
                <a:solidFill>
                  <a:schemeClr val="tx1"/>
                </a:solidFill>
              </a:rPr>
              <a:t>Адаптивне навчальне середовище для забезпечення компетенцій в галузі впливу місцевих погодних умов, якості повітря та клімату на економіку та соціум</a:t>
            </a:r>
            <a:r>
              <a:rPr lang="en-US" dirty="0"/>
              <a:t>,  561975-EPP-1-2015-1-FI-EPPKA2-CBHE-JP</a:t>
            </a:r>
          </a:p>
        </p:txBody>
      </p:sp>
    </p:spTree>
    <p:extLst>
      <p:ext uri="{BB962C8B-B14F-4D97-AF65-F5344CB8AC3E}">
        <p14:creationId xmlns:p14="http://schemas.microsoft.com/office/powerpoint/2010/main" val="1067342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6398" y="4638357"/>
            <a:ext cx="1158464" cy="11584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title"/>
          </p:nvPr>
        </p:nvSpPr>
        <p:spPr>
          <a:xfrm>
            <a:off x="633663" y="256841"/>
            <a:ext cx="10515600" cy="1325563"/>
          </a:xfrm>
        </p:spPr>
        <p:txBody>
          <a:bodyPr>
            <a:normAutofit/>
          </a:bodyPr>
          <a:lstStyle/>
          <a:p>
            <a:r>
              <a:rPr lang="en-US" sz="4000" dirty="0"/>
              <a:t>01. </a:t>
            </a:r>
            <a:r>
              <a:rPr lang="ru-RU" sz="3600" b="1" dirty="0" err="1"/>
              <a:t>Сільське</a:t>
            </a:r>
            <a:r>
              <a:rPr lang="ru-RU" sz="3600" b="1" dirty="0"/>
              <a:t> </a:t>
            </a:r>
            <a:r>
              <a:rPr lang="ru-RU" sz="3600" b="1" dirty="0" err="1"/>
              <a:t>господарство</a:t>
            </a:r>
            <a:r>
              <a:rPr lang="ru-RU" sz="3600" b="1" dirty="0"/>
              <a:t> (</a:t>
            </a:r>
            <a:r>
              <a:rPr lang="uk-UA" sz="4000" dirty="0"/>
              <a:t>Вплив погодних умов на сільське господарство</a:t>
            </a:r>
            <a:r>
              <a:rPr lang="en-US" sz="4000" dirty="0"/>
              <a:t>)</a:t>
            </a:r>
            <a:endParaRPr lang="uk-UA" sz="4000" dirty="0"/>
          </a:p>
        </p:txBody>
      </p:sp>
      <p:sp>
        <p:nvSpPr>
          <p:cNvPr id="3" name="Content Placeholder 2"/>
          <p:cNvSpPr>
            <a:spLocks noGrp="1"/>
          </p:cNvSpPr>
          <p:nvPr>
            <p:ph idx="1"/>
          </p:nvPr>
        </p:nvSpPr>
        <p:spPr>
          <a:xfrm>
            <a:off x="717756" y="1582404"/>
            <a:ext cx="10756487" cy="4351338"/>
          </a:xfrm>
        </p:spPr>
        <p:txBody>
          <a:bodyPr>
            <a:normAutofit/>
          </a:bodyPr>
          <a:lstStyle/>
          <a:p>
            <a:pPr marL="502920" indent="-457200" algn="just">
              <a:buFont typeface="Wingdings" panose="05000000000000000000" pitchFamily="2" charset="2"/>
              <a:buChar char="ü"/>
            </a:pPr>
            <a:r>
              <a:rPr lang="ru-RU" sz="2200" dirty="0" err="1"/>
              <a:t>Кожен</a:t>
            </a:r>
            <a:r>
              <a:rPr lang="ru-RU" sz="2200" dirty="0"/>
              <a:t> з 14 </a:t>
            </a:r>
            <a:r>
              <a:rPr lang="ru-RU" sz="2200" dirty="0" err="1"/>
              <a:t>бізнес-курсів</a:t>
            </a:r>
            <a:r>
              <a:rPr lang="ru-RU" sz="2200" dirty="0"/>
              <a:t> </a:t>
            </a:r>
            <a:r>
              <a:rPr lang="en-US" sz="2200" dirty="0"/>
              <a:t>ECTS </a:t>
            </a:r>
            <a:r>
              <a:rPr lang="ru-RU" sz="2200" dirty="0"/>
              <a:t>в </a:t>
            </a:r>
            <a:r>
              <a:rPr lang="ru-RU" sz="2200" dirty="0" err="1"/>
              <a:t>структурних</a:t>
            </a:r>
            <a:r>
              <a:rPr lang="ru-RU" sz="2200" dirty="0"/>
              <a:t> модулях по 1 </a:t>
            </a:r>
            <a:r>
              <a:rPr lang="en-US" sz="2200" dirty="0"/>
              <a:t>ECTS </a:t>
            </a:r>
            <a:r>
              <a:rPr lang="ru-RU" sz="2200" dirty="0" err="1"/>
              <a:t>повністю</a:t>
            </a:r>
            <a:r>
              <a:rPr lang="ru-RU" sz="2200" dirty="0"/>
              <a:t> </a:t>
            </a:r>
            <a:r>
              <a:rPr lang="ru-RU" sz="2200" dirty="0" err="1"/>
              <a:t>розроблений</a:t>
            </a:r>
            <a:r>
              <a:rPr lang="ru-RU" sz="2200" dirty="0"/>
              <a:t> командами </a:t>
            </a:r>
            <a:r>
              <a:rPr lang="uk-UA" sz="2200" dirty="0"/>
              <a:t>ОДЕКУ</a:t>
            </a:r>
            <a:r>
              <a:rPr lang="en-US" sz="2200" dirty="0"/>
              <a:t>, </a:t>
            </a:r>
            <a:r>
              <a:rPr lang="uk-UA" sz="2200" dirty="0"/>
              <a:t>ХДАУ</a:t>
            </a:r>
            <a:r>
              <a:rPr lang="en-US" sz="2200" dirty="0"/>
              <a:t>, </a:t>
            </a:r>
            <a:r>
              <a:rPr lang="uk-UA" sz="2200" dirty="0"/>
              <a:t>АУП</a:t>
            </a:r>
            <a:r>
              <a:rPr lang="en-US" sz="2200" dirty="0"/>
              <a:t> </a:t>
            </a:r>
            <a:r>
              <a:rPr lang="ru-RU" sz="2200" dirty="0"/>
              <a:t>та </a:t>
            </a:r>
            <a:r>
              <a:rPr lang="uk-UA" sz="2200" dirty="0"/>
              <a:t>КНУ</a:t>
            </a:r>
            <a:r>
              <a:rPr lang="en-US" sz="2200" dirty="0"/>
              <a:t>.</a:t>
            </a:r>
            <a:r>
              <a:rPr lang="uk-UA" sz="2200" dirty="0"/>
              <a:t> </a:t>
            </a:r>
          </a:p>
          <a:p>
            <a:pPr marL="502920" indent="-457200" algn="just">
              <a:buFont typeface="Wingdings" panose="05000000000000000000" pitchFamily="2" charset="2"/>
              <a:buChar char="ü"/>
            </a:pPr>
            <a:r>
              <a:rPr lang="uk-UA" sz="2200" dirty="0"/>
              <a:t>Інтерфейс системи апаратно-програмного забезпечення, який використовується (.</a:t>
            </a:r>
            <a:r>
              <a:rPr lang="en-US" sz="2200" dirty="0"/>
              <a:t>xml</a:t>
            </a:r>
            <a:r>
              <a:rPr lang="ru-RU" sz="2200" dirty="0"/>
              <a:t>)</a:t>
            </a:r>
            <a:r>
              <a:rPr lang="uk-UA" sz="2200" dirty="0"/>
              <a:t>, інтегрований у середовище </a:t>
            </a:r>
            <a:r>
              <a:rPr lang="en-US" sz="2200" dirty="0"/>
              <a:t>MOODLE</a:t>
            </a:r>
            <a:r>
              <a:rPr lang="uk-UA" sz="2200" dirty="0"/>
              <a:t> 3.1</a:t>
            </a:r>
            <a:r>
              <a:rPr lang="ru-RU" sz="2200" dirty="0"/>
              <a:t>. </a:t>
            </a:r>
            <a:r>
              <a:rPr lang="uk-UA" sz="2200" dirty="0"/>
              <a:t>Ресурси </a:t>
            </a:r>
            <a:r>
              <a:rPr lang="en-US" sz="2200" u="sng" dirty="0">
                <a:hlinkClick r:id="rId3"/>
              </a:rPr>
              <a:t>www</a:t>
            </a:r>
            <a:r>
              <a:rPr lang="uk-UA" sz="2200" u="sng" dirty="0">
                <a:hlinkClick r:id="rId3"/>
              </a:rPr>
              <a:t>.</a:t>
            </a:r>
            <a:r>
              <a:rPr lang="en-US" sz="2200" u="sng" dirty="0" err="1">
                <a:hlinkClick r:id="rId3"/>
              </a:rPr>
              <a:t>osenu</a:t>
            </a:r>
            <a:r>
              <a:rPr lang="uk-UA" sz="2200" u="sng" dirty="0">
                <a:hlinkClick r:id="rId3"/>
              </a:rPr>
              <a:t>.</a:t>
            </a:r>
            <a:r>
              <a:rPr lang="en-US" sz="2200" u="sng" dirty="0">
                <a:hlinkClick r:id="rId3"/>
              </a:rPr>
              <a:t>e</a:t>
            </a:r>
            <a:r>
              <a:rPr lang="uk-UA" sz="2200" u="sng" dirty="0">
                <a:hlinkClick r:id="rId3"/>
              </a:rPr>
              <a:t>-</a:t>
            </a:r>
            <a:r>
              <a:rPr lang="en-US" sz="2200" u="sng" dirty="0">
                <a:hlinkClick r:id="rId3"/>
              </a:rPr>
              <a:t>impact</a:t>
            </a:r>
            <a:r>
              <a:rPr lang="uk-UA" sz="2200" u="sng" dirty="0">
                <a:hlinkClick r:id="rId3"/>
              </a:rPr>
              <a:t>.</a:t>
            </a:r>
            <a:r>
              <a:rPr lang="en-US" sz="2200" u="sng" dirty="0">
                <a:hlinkClick r:id="rId3"/>
              </a:rPr>
              <a:t>net</a:t>
            </a:r>
            <a:r>
              <a:rPr lang="en-US" sz="2200" dirty="0"/>
              <a:t> </a:t>
            </a:r>
            <a:r>
              <a:rPr lang="uk-UA" sz="2200" dirty="0"/>
              <a:t>та </a:t>
            </a:r>
            <a:r>
              <a:rPr lang="uk-UA" sz="2200" u="sng" dirty="0">
                <a:hlinkClick r:id="rId4"/>
              </a:rPr>
              <a:t>http://ksau.e-impact.net/</a:t>
            </a:r>
            <a:r>
              <a:rPr lang="uk-UA" sz="2200" dirty="0"/>
              <a:t> було удосконалено низкою додатків для забезпечення, зокрема, організації і проведення </a:t>
            </a:r>
            <a:r>
              <a:rPr lang="uk-UA" sz="2200" dirty="0" err="1"/>
              <a:t>вебінарів</a:t>
            </a:r>
            <a:r>
              <a:rPr lang="uk-UA" sz="2200" dirty="0"/>
              <a:t> із відповідної тематики: в невеликих групах до 10 осіб - з використанням засобів, інтегрованих зі </a:t>
            </a:r>
            <a:r>
              <a:rPr lang="ru-RU" sz="2200" dirty="0" err="1"/>
              <a:t>Skype</a:t>
            </a:r>
            <a:r>
              <a:rPr lang="uk-UA" sz="2200" dirty="0"/>
              <a:t>; у великих групах до 80 осіб - з використанням засобів, інтегрованих із </a:t>
            </a:r>
            <a:r>
              <a:rPr lang="ru-RU" sz="2200" dirty="0" err="1"/>
              <a:t>BigBlueButton</a:t>
            </a:r>
            <a:r>
              <a:rPr lang="ru-RU" sz="2200" dirty="0"/>
              <a:t> </a:t>
            </a:r>
            <a:r>
              <a:rPr lang="ru-RU" sz="2200" u="sng" dirty="0" err="1">
                <a:hlinkClick r:id="rId5"/>
              </a:rPr>
              <a:t>http</a:t>
            </a:r>
            <a:r>
              <a:rPr lang="uk-UA" sz="2200" u="sng" dirty="0">
                <a:hlinkClick r:id="rId5"/>
              </a:rPr>
              <a:t>://</a:t>
            </a:r>
            <a:r>
              <a:rPr lang="ru-RU" sz="2200" u="sng" dirty="0" err="1">
                <a:hlinkClick r:id="rId5"/>
              </a:rPr>
              <a:t>bigbluebutton</a:t>
            </a:r>
            <a:r>
              <a:rPr lang="uk-UA" sz="2200" u="sng" dirty="0">
                <a:hlinkClick r:id="rId5"/>
              </a:rPr>
              <a:t>.</a:t>
            </a:r>
            <a:r>
              <a:rPr lang="ru-RU" sz="2200" u="sng" dirty="0" err="1">
                <a:hlinkClick r:id="rId5"/>
              </a:rPr>
              <a:t>org</a:t>
            </a:r>
            <a:r>
              <a:rPr lang="uk-UA" sz="2200" u="sng" dirty="0">
                <a:hlinkClick r:id="rId5"/>
              </a:rPr>
              <a:t>/</a:t>
            </a:r>
            <a:endParaRPr lang="en-US" sz="2200" dirty="0"/>
          </a:p>
        </p:txBody>
      </p:sp>
      <p:sp>
        <p:nvSpPr>
          <p:cNvPr id="6" name="Slide Number Placeholder 5"/>
          <p:cNvSpPr>
            <a:spLocks noGrp="1"/>
          </p:cNvSpPr>
          <p:nvPr>
            <p:ph type="sldNum" sz="quarter" idx="12"/>
          </p:nvPr>
        </p:nvSpPr>
        <p:spPr/>
        <p:txBody>
          <a:bodyPr/>
          <a:lstStyle/>
          <a:p>
            <a:fld id="{9CD8D479-8942-46E8-A226-A4E01F7A105C}" type="slidenum">
              <a:rPr lang="en-US" smtClean="0"/>
              <a:t>12</a:t>
            </a:fld>
            <a:endParaRPr lang="en-US"/>
          </a:p>
        </p:txBody>
      </p:sp>
      <p:pic>
        <p:nvPicPr>
          <p:cNvPr id="7" name="Picture 8"/>
          <p:cNvPicPr>
            <a:picLocks noChangeAspect="1"/>
          </p:cNvPicPr>
          <p:nvPr/>
        </p:nvPicPr>
        <p:blipFill>
          <a:blip r:embed="rId6"/>
          <a:stretch>
            <a:fillRect/>
          </a:stretch>
        </p:blipFill>
        <p:spPr>
          <a:xfrm>
            <a:off x="6314174" y="4355431"/>
            <a:ext cx="2513036" cy="1811518"/>
          </a:xfrm>
          <a:prstGeom prst="rect">
            <a:avLst/>
          </a:prstGeom>
        </p:spPr>
      </p:pic>
      <p:pic>
        <p:nvPicPr>
          <p:cNvPr id="8" name="Picture 9"/>
          <p:cNvPicPr>
            <a:picLocks noChangeAspect="1"/>
          </p:cNvPicPr>
          <p:nvPr/>
        </p:nvPicPr>
        <p:blipFill>
          <a:blip r:embed="rId7"/>
          <a:stretch>
            <a:fillRect/>
          </a:stretch>
        </p:blipFill>
        <p:spPr>
          <a:xfrm>
            <a:off x="8883139" y="4355432"/>
            <a:ext cx="2507011" cy="1811517"/>
          </a:xfrm>
          <a:prstGeom prst="rect">
            <a:avLst/>
          </a:prstGeom>
        </p:spPr>
      </p:pic>
      <p:pic>
        <p:nvPicPr>
          <p:cNvPr id="9" name="Pictur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480330" y="4638357"/>
            <a:ext cx="1198344" cy="116721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Picture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142070" y="4629603"/>
            <a:ext cx="1198587" cy="11759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Picture 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812078" y="4617993"/>
            <a:ext cx="1187582" cy="11875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3" name="Footer Placeholder 4">
            <a:extLst>
              <a:ext uri="{FF2B5EF4-FFF2-40B4-BE49-F238E27FC236}">
                <a16:creationId xmlns:a16="http://schemas.microsoft.com/office/drawing/2014/main" id="{E0189BB1-2762-4FAC-81CB-1F6BC98CAAF0}"/>
              </a:ext>
            </a:extLst>
          </p:cNvPr>
          <p:cNvSpPr>
            <a:spLocks noGrp="1"/>
          </p:cNvSpPr>
          <p:nvPr>
            <p:ph type="ftr" sz="quarter" idx="11"/>
          </p:nvPr>
        </p:nvSpPr>
        <p:spPr>
          <a:xfrm>
            <a:off x="3346174" y="6356349"/>
            <a:ext cx="5499652" cy="365125"/>
          </a:xfrm>
        </p:spPr>
        <p:txBody>
          <a:bodyPr/>
          <a:lstStyle/>
          <a:p>
            <a:r>
              <a:rPr lang="uk-UA" kern="0" dirty="0">
                <a:solidFill>
                  <a:schemeClr val="tx1"/>
                </a:solidFill>
              </a:rPr>
              <a:t>Адаптивне навчальне середовище для забезпечення компетенцій в галузі впливу місцевих погодних умов, якості повітря та клімату на економіку та соціум</a:t>
            </a:r>
            <a:r>
              <a:rPr lang="en-US" dirty="0"/>
              <a:t>,  561975-EPP-1-2015-1-FI-EPPKA2-CBHE-JP</a:t>
            </a:r>
          </a:p>
        </p:txBody>
      </p:sp>
    </p:spTree>
    <p:extLst>
      <p:ext uri="{BB962C8B-B14F-4D97-AF65-F5344CB8AC3E}">
        <p14:creationId xmlns:p14="http://schemas.microsoft.com/office/powerpoint/2010/main" val="3681153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uk-UA" sz="3600" b="1" dirty="0"/>
              <a:t>Сільське господарство </a:t>
            </a:r>
            <a:br>
              <a:rPr lang="ru-RU" sz="3600" b="1" dirty="0"/>
            </a:br>
            <a:r>
              <a:rPr lang="ru-RU" sz="3600" b="1" dirty="0"/>
              <a:t>(</a:t>
            </a:r>
            <a:r>
              <a:rPr lang="uk-UA" sz="4000" dirty="0"/>
              <a:t>Вплив погодних умов на сільське господарство</a:t>
            </a:r>
            <a:r>
              <a:rPr lang="en-US" sz="4000" dirty="0"/>
              <a:t>)</a:t>
            </a:r>
            <a:endParaRPr lang="uk-UA" sz="4000" dirty="0"/>
          </a:p>
        </p:txBody>
      </p:sp>
      <p:sp>
        <p:nvSpPr>
          <p:cNvPr id="3" name="Content Placeholder 2"/>
          <p:cNvSpPr>
            <a:spLocks noGrp="1"/>
          </p:cNvSpPr>
          <p:nvPr>
            <p:ph idx="1"/>
          </p:nvPr>
        </p:nvSpPr>
        <p:spPr/>
        <p:txBody>
          <a:bodyPr>
            <a:normAutofit/>
          </a:bodyPr>
          <a:lstStyle/>
          <a:p>
            <a:pPr marL="502920" indent="-457200" algn="just">
              <a:buFont typeface="Wingdings" panose="05000000000000000000" pitchFamily="2" charset="2"/>
              <a:buChar char="ü"/>
            </a:pPr>
            <a:r>
              <a:rPr lang="uk-UA" sz="2400" dirty="0"/>
              <a:t>Окремі елементи курсу вже були включені до навчальної програми Інституту підвищення кваліфікації ХДАУ та Центру післядипломної освіти в ОДЕКУ.</a:t>
            </a:r>
          </a:p>
          <a:p>
            <a:pPr marL="502920" indent="-457200" algn="just">
              <a:buFont typeface="Wingdings" panose="05000000000000000000" pitchFamily="2" charset="2"/>
              <a:buChar char="ü"/>
            </a:pPr>
            <a:r>
              <a:rPr lang="uk-UA" sz="2400" dirty="0"/>
              <a:t>Слід дотримуватися процедури визнання та акредитації </a:t>
            </a:r>
            <a:r>
              <a:rPr lang="ru-RU" sz="2400" dirty="0"/>
              <a:t>в </a:t>
            </a:r>
            <a:r>
              <a:rPr lang="uk-UA" sz="2400" dirty="0"/>
              <a:t>Україні: за рекомендацією Науково-методичної ради Українського університету курс буде затверджений Вченими радами університетів.</a:t>
            </a:r>
          </a:p>
          <a:p>
            <a:pPr marL="502920" indent="-457200" algn="just">
              <a:buFont typeface="Wingdings" panose="05000000000000000000" pitchFamily="2" charset="2"/>
              <a:buChar char="ü"/>
            </a:pPr>
            <a:r>
              <a:rPr lang="uk-UA" sz="2400" dirty="0"/>
              <a:t>Згодом курс може бути реалізований у сільськогосподарських ВНЗ, розташованих на півдні України (Одеський державний аграрний університет, Миколаївський національний аграрний університет, Дніпропетровський державний аграрний та економічний університет тощо)</a:t>
            </a:r>
          </a:p>
        </p:txBody>
      </p:sp>
      <p:sp>
        <p:nvSpPr>
          <p:cNvPr id="6" name="Slide Number Placeholder 5"/>
          <p:cNvSpPr>
            <a:spLocks noGrp="1"/>
          </p:cNvSpPr>
          <p:nvPr>
            <p:ph type="sldNum" sz="quarter" idx="12"/>
          </p:nvPr>
        </p:nvSpPr>
        <p:spPr/>
        <p:txBody>
          <a:bodyPr/>
          <a:lstStyle/>
          <a:p>
            <a:fld id="{9CD8D479-8942-46E8-A226-A4E01F7A105C}" type="slidenum">
              <a:rPr lang="en-US" smtClean="0"/>
              <a:t>13</a:t>
            </a:fld>
            <a:endParaRPr lang="en-US" dirty="0"/>
          </a:p>
        </p:txBody>
      </p:sp>
      <p:sp>
        <p:nvSpPr>
          <p:cNvPr id="7" name="Footer Placeholder 4">
            <a:extLst>
              <a:ext uri="{FF2B5EF4-FFF2-40B4-BE49-F238E27FC236}">
                <a16:creationId xmlns:a16="http://schemas.microsoft.com/office/drawing/2014/main" id="{9259DFEF-DABE-40D0-847E-F9166F6542A3}"/>
              </a:ext>
            </a:extLst>
          </p:cNvPr>
          <p:cNvSpPr>
            <a:spLocks noGrp="1"/>
          </p:cNvSpPr>
          <p:nvPr>
            <p:ph type="ftr" sz="quarter" idx="11"/>
          </p:nvPr>
        </p:nvSpPr>
        <p:spPr>
          <a:xfrm>
            <a:off x="3346174" y="6356349"/>
            <a:ext cx="5499652" cy="365125"/>
          </a:xfrm>
        </p:spPr>
        <p:txBody>
          <a:bodyPr/>
          <a:lstStyle/>
          <a:p>
            <a:r>
              <a:rPr lang="uk-UA" kern="0" dirty="0">
                <a:solidFill>
                  <a:schemeClr val="tx1"/>
                </a:solidFill>
              </a:rPr>
              <a:t>Адаптивне навчальне середовище для забезпечення компетенцій в галузі впливу місцевих погодних умов, якості повітря та клімату на економіку та соціум</a:t>
            </a:r>
            <a:r>
              <a:rPr lang="en-US" dirty="0"/>
              <a:t>,  561975-EPP-1-2015-1-FI-EPPKA2-CBHE-JP</a:t>
            </a:r>
          </a:p>
        </p:txBody>
      </p:sp>
    </p:spTree>
    <p:extLst>
      <p:ext uri="{BB962C8B-B14F-4D97-AF65-F5344CB8AC3E}">
        <p14:creationId xmlns:p14="http://schemas.microsoft.com/office/powerpoint/2010/main" val="1722096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t>01. </a:t>
            </a:r>
            <a:r>
              <a:rPr lang="uk-UA" sz="3600" b="1" dirty="0"/>
              <a:t>Сільське господарство </a:t>
            </a:r>
            <a:br>
              <a:rPr lang="ru-RU" sz="3600" b="1" dirty="0"/>
            </a:br>
            <a:r>
              <a:rPr lang="ru-RU" sz="3600" b="1" dirty="0"/>
              <a:t>(</a:t>
            </a:r>
            <a:r>
              <a:rPr lang="uk-UA" sz="4000" dirty="0"/>
              <a:t>Вплив погодних умов на сільське господарство</a:t>
            </a:r>
            <a:r>
              <a:rPr lang="en-US" sz="4000" dirty="0"/>
              <a:t>)</a:t>
            </a:r>
            <a:endParaRPr lang="uk-UA" sz="4000" dirty="0"/>
          </a:p>
        </p:txBody>
      </p:sp>
      <p:sp>
        <p:nvSpPr>
          <p:cNvPr id="3" name="Content Placeholder 2"/>
          <p:cNvSpPr>
            <a:spLocks noGrp="1"/>
          </p:cNvSpPr>
          <p:nvPr>
            <p:ph idx="1"/>
          </p:nvPr>
        </p:nvSpPr>
        <p:spPr>
          <a:xfrm>
            <a:off x="838200" y="2078288"/>
            <a:ext cx="10515600" cy="3347954"/>
          </a:xfrm>
        </p:spPr>
        <p:txBody>
          <a:bodyPr>
            <a:normAutofit/>
          </a:bodyPr>
          <a:lstStyle/>
          <a:p>
            <a:pPr marL="0" indent="0">
              <a:buNone/>
            </a:pPr>
            <a:r>
              <a:rPr lang="ru-RU" dirty="0" err="1"/>
              <a:t>Рівень</a:t>
            </a:r>
            <a:r>
              <a:rPr lang="ru-RU" dirty="0"/>
              <a:t> </a:t>
            </a:r>
            <a:r>
              <a:rPr lang="ru-RU" dirty="0" err="1"/>
              <a:t>розвитку</a:t>
            </a:r>
            <a:r>
              <a:rPr lang="ru-RU" dirty="0"/>
              <a:t> </a:t>
            </a:r>
            <a:r>
              <a:rPr lang="ru-RU" dirty="0" err="1"/>
              <a:t>який</a:t>
            </a:r>
            <a:r>
              <a:rPr lang="ru-RU" dirty="0"/>
              <a:t> </a:t>
            </a:r>
            <a:r>
              <a:rPr lang="ru-RU" dirty="0" err="1"/>
              <a:t>досягнуто</a:t>
            </a:r>
            <a:r>
              <a:rPr lang="ru-RU" dirty="0"/>
              <a:t> </a:t>
            </a:r>
            <a:r>
              <a:rPr lang="ru-RU" dirty="0" err="1"/>
              <a:t>порівняно</a:t>
            </a:r>
            <a:r>
              <a:rPr lang="ru-RU" dirty="0"/>
              <a:t> з </a:t>
            </a:r>
            <a:r>
              <a:rPr lang="ru-RU" dirty="0" err="1"/>
              <a:t>кінцевим</a:t>
            </a:r>
            <a:r>
              <a:rPr lang="ru-RU" dirty="0"/>
              <a:t> продуктом:</a:t>
            </a:r>
            <a:endParaRPr lang="uk-UA" dirty="0"/>
          </a:p>
          <a:p>
            <a:pPr>
              <a:buFont typeface="Wingdings" panose="05000000000000000000" pitchFamily="2" charset="2"/>
              <a:buChar char="v"/>
            </a:pPr>
            <a:r>
              <a:rPr lang="uk-UA" dirty="0"/>
              <a:t>Галузева структура </a:t>
            </a:r>
            <a:r>
              <a:rPr lang="en-US" dirty="0"/>
              <a:t>(</a:t>
            </a:r>
            <a:r>
              <a:rPr lang="ru-RU" u="sng" dirty="0" err="1">
                <a:hlinkClick r:id="rId2"/>
              </a:rPr>
              <a:t>Бізнес</a:t>
            </a:r>
            <a:r>
              <a:rPr lang="ru-RU" u="sng" dirty="0">
                <a:hlinkClick r:id="rId2"/>
              </a:rPr>
              <a:t>-курс</a:t>
            </a:r>
            <a:r>
              <a:rPr lang="en-US" dirty="0"/>
              <a:t>) – 100 % (14 </a:t>
            </a:r>
            <a:r>
              <a:rPr lang="uk-UA" dirty="0"/>
              <a:t>модулів</a:t>
            </a:r>
            <a:r>
              <a:rPr lang="en-US" dirty="0"/>
              <a:t>)</a:t>
            </a:r>
          </a:p>
          <a:p>
            <a:pPr>
              <a:buFont typeface="Wingdings" panose="05000000000000000000" pitchFamily="2" charset="2"/>
              <a:buChar char="v"/>
            </a:pPr>
            <a:r>
              <a:rPr lang="uk-UA" dirty="0"/>
              <a:t>Університетська структура</a:t>
            </a:r>
            <a:r>
              <a:rPr lang="en-US" dirty="0"/>
              <a:t> - 85 % (1</a:t>
            </a:r>
            <a:r>
              <a:rPr lang="ru-RU" dirty="0"/>
              <a:t>2</a:t>
            </a:r>
            <a:r>
              <a:rPr lang="en-US" dirty="0"/>
              <a:t> </a:t>
            </a:r>
            <a:r>
              <a:rPr lang="uk-UA" dirty="0"/>
              <a:t>модулів для</a:t>
            </a:r>
            <a:r>
              <a:rPr lang="en-US" dirty="0"/>
              <a:t> </a:t>
            </a:r>
            <a:r>
              <a:rPr lang="uk-UA" u="sng" dirty="0">
                <a:hlinkClick r:id="rId3"/>
              </a:rPr>
              <a:t>Бакалаврського</a:t>
            </a:r>
            <a:r>
              <a:rPr lang="ru-RU" u="sng" dirty="0">
                <a:hlinkClick r:id="rId3"/>
              </a:rPr>
              <a:t> курсу</a:t>
            </a:r>
            <a:r>
              <a:rPr lang="en-US" dirty="0"/>
              <a:t>, 1</a:t>
            </a:r>
            <a:r>
              <a:rPr lang="ru-RU" dirty="0"/>
              <a:t>3</a:t>
            </a:r>
            <a:r>
              <a:rPr lang="en-US" dirty="0"/>
              <a:t> </a:t>
            </a:r>
            <a:r>
              <a:rPr lang="uk-UA" dirty="0"/>
              <a:t>модулів для </a:t>
            </a:r>
            <a:r>
              <a:rPr lang="ru-RU" u="sng" dirty="0" err="1">
                <a:hlinkClick r:id="rId4"/>
              </a:rPr>
              <a:t>Магістерського</a:t>
            </a:r>
            <a:r>
              <a:rPr lang="ru-RU" u="sng" dirty="0">
                <a:hlinkClick r:id="rId4"/>
              </a:rPr>
              <a:t> курсу</a:t>
            </a:r>
            <a:r>
              <a:rPr lang="en-US" dirty="0"/>
              <a:t>, 13 </a:t>
            </a:r>
            <a:r>
              <a:rPr lang="uk-UA" dirty="0"/>
              <a:t>модулів для </a:t>
            </a:r>
            <a:r>
              <a:rPr lang="ru-RU" u="sng" dirty="0">
                <a:hlinkClick r:id="rId5"/>
              </a:rPr>
              <a:t>курсу </a:t>
            </a:r>
            <a:r>
              <a:rPr lang="en-US" u="sng" dirty="0">
                <a:hlinkClick r:id="rId5"/>
              </a:rPr>
              <a:t>PhD </a:t>
            </a:r>
            <a:r>
              <a:rPr lang="en-US" dirty="0"/>
              <a:t>)</a:t>
            </a:r>
          </a:p>
          <a:p>
            <a:pPr>
              <a:buFont typeface="Wingdings" panose="05000000000000000000" pitchFamily="2" charset="2"/>
              <a:buChar char="v"/>
            </a:pPr>
            <a:r>
              <a:rPr lang="uk-UA" dirty="0" err="1"/>
              <a:t>Стркутура</a:t>
            </a:r>
            <a:r>
              <a:rPr lang="uk-UA" dirty="0"/>
              <a:t> </a:t>
            </a:r>
            <a:r>
              <a:rPr lang="ru-RU" u="sng" dirty="0" err="1">
                <a:hlinkClick r:id="rId6"/>
              </a:rPr>
              <a:t>підвищення</a:t>
            </a:r>
            <a:r>
              <a:rPr lang="ru-RU" u="sng" dirty="0">
                <a:hlinkClick r:id="rId6"/>
              </a:rPr>
              <a:t> </a:t>
            </a:r>
            <a:r>
              <a:rPr lang="ru-RU" u="sng" dirty="0" err="1">
                <a:hlinkClick r:id="rId6"/>
              </a:rPr>
              <a:t>кваліфікації</a:t>
            </a:r>
            <a:r>
              <a:rPr lang="en-US" dirty="0"/>
              <a:t> - 90 % (11 </a:t>
            </a:r>
            <a:r>
              <a:rPr lang="uk-UA" dirty="0"/>
              <a:t>модулів</a:t>
            </a:r>
            <a:r>
              <a:rPr lang="en-US" dirty="0"/>
              <a:t>)</a:t>
            </a:r>
            <a:endParaRPr lang="uk-UA" dirty="0"/>
          </a:p>
          <a:p>
            <a:pPr marL="45720" indent="0" algn="just">
              <a:buNone/>
            </a:pPr>
            <a:endParaRPr lang="uk-UA" dirty="0"/>
          </a:p>
        </p:txBody>
      </p:sp>
      <p:sp>
        <p:nvSpPr>
          <p:cNvPr id="6" name="Slide Number Placeholder 5"/>
          <p:cNvSpPr>
            <a:spLocks noGrp="1"/>
          </p:cNvSpPr>
          <p:nvPr>
            <p:ph type="sldNum" sz="quarter" idx="12"/>
          </p:nvPr>
        </p:nvSpPr>
        <p:spPr/>
        <p:txBody>
          <a:bodyPr/>
          <a:lstStyle/>
          <a:p>
            <a:fld id="{9CD8D479-8942-46E8-A226-A4E01F7A105C}" type="slidenum">
              <a:rPr lang="en-US" smtClean="0"/>
              <a:t>14</a:t>
            </a:fld>
            <a:endParaRPr lang="en-US" dirty="0"/>
          </a:p>
        </p:txBody>
      </p:sp>
      <p:sp>
        <p:nvSpPr>
          <p:cNvPr id="7" name="Footer Placeholder 4">
            <a:extLst>
              <a:ext uri="{FF2B5EF4-FFF2-40B4-BE49-F238E27FC236}">
                <a16:creationId xmlns:a16="http://schemas.microsoft.com/office/drawing/2014/main" id="{05F9A57D-4879-4D35-91A2-68799B3B7E86}"/>
              </a:ext>
            </a:extLst>
          </p:cNvPr>
          <p:cNvSpPr>
            <a:spLocks noGrp="1"/>
          </p:cNvSpPr>
          <p:nvPr>
            <p:ph type="ftr" sz="quarter" idx="11"/>
          </p:nvPr>
        </p:nvSpPr>
        <p:spPr>
          <a:xfrm>
            <a:off x="3346174" y="6356349"/>
            <a:ext cx="5499652" cy="365125"/>
          </a:xfrm>
        </p:spPr>
        <p:txBody>
          <a:bodyPr/>
          <a:lstStyle/>
          <a:p>
            <a:r>
              <a:rPr lang="uk-UA" kern="0" dirty="0">
                <a:solidFill>
                  <a:schemeClr val="tx1"/>
                </a:solidFill>
              </a:rPr>
              <a:t>Адаптивне навчальне середовище для забезпечення компетенцій в галузі впливу місцевих погодних умов, якості повітря та клімату на економіку та соціум</a:t>
            </a:r>
            <a:r>
              <a:rPr lang="en-US" dirty="0"/>
              <a:t>,  561975-EPP-1-2015-1-FI-EPPKA2-CBHE-JP</a:t>
            </a:r>
          </a:p>
        </p:txBody>
      </p:sp>
    </p:spTree>
    <p:extLst>
      <p:ext uri="{BB962C8B-B14F-4D97-AF65-F5344CB8AC3E}">
        <p14:creationId xmlns:p14="http://schemas.microsoft.com/office/powerpoint/2010/main" val="1630079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945941"/>
            <a:ext cx="10515600" cy="3997659"/>
          </a:xfrm>
        </p:spPr>
        <p:txBody>
          <a:bodyPr>
            <a:normAutofit fontScale="85000" lnSpcReduction="20000"/>
          </a:bodyPr>
          <a:lstStyle/>
          <a:p>
            <a:pPr marL="0" indent="0">
              <a:spcAft>
                <a:spcPts val="1200"/>
              </a:spcAft>
              <a:buNone/>
            </a:pPr>
            <a:r>
              <a:rPr lang="uk-UA" dirty="0"/>
              <a:t>Кожен з модулів, у свою чергу, містить:</a:t>
            </a:r>
            <a:endParaRPr lang="ru-RU" dirty="0"/>
          </a:p>
          <a:p>
            <a:pPr lvl="0"/>
            <a:r>
              <a:rPr lang="uk-UA" dirty="0"/>
              <a:t>Опис курсу UA / EN </a:t>
            </a:r>
          </a:p>
          <a:p>
            <a:pPr lvl="0"/>
            <a:r>
              <a:rPr lang="uk-UA" dirty="0"/>
              <a:t>Лекції, від 1 до 4</a:t>
            </a:r>
          </a:p>
          <a:p>
            <a:pPr lvl="0"/>
            <a:r>
              <a:rPr lang="uk-UA" dirty="0"/>
              <a:t>Практичні завдання (</a:t>
            </a:r>
            <a:r>
              <a:rPr lang="uk-UA" dirty="0" err="1"/>
              <a:t>пропорційно</a:t>
            </a:r>
            <a:r>
              <a:rPr lang="uk-UA" dirty="0"/>
              <a:t> кількості лекцій)</a:t>
            </a:r>
            <a:endParaRPr lang="ru-RU" dirty="0"/>
          </a:p>
          <a:p>
            <a:pPr lvl="0"/>
            <a:r>
              <a:rPr lang="uk-UA" dirty="0"/>
              <a:t>Тести для самооцінки (</a:t>
            </a:r>
            <a:r>
              <a:rPr lang="uk-UA" dirty="0" err="1"/>
              <a:t>пропорційно</a:t>
            </a:r>
            <a:r>
              <a:rPr lang="uk-UA" dirty="0"/>
              <a:t> кількості лекцій)</a:t>
            </a:r>
            <a:endParaRPr lang="ru-RU" dirty="0"/>
          </a:p>
          <a:p>
            <a:pPr lvl="0"/>
            <a:r>
              <a:rPr lang="uk-UA" dirty="0"/>
              <a:t>Тести фінального контролю  (1 блок у кожному з модулів)</a:t>
            </a:r>
            <a:endParaRPr lang="ru-RU" dirty="0"/>
          </a:p>
          <a:p>
            <a:pPr lvl="0"/>
            <a:r>
              <a:rPr lang="uk-UA" dirty="0" err="1"/>
              <a:t>Відеолекцію</a:t>
            </a:r>
            <a:r>
              <a:rPr lang="uk-UA" dirty="0"/>
              <a:t> (лекції)</a:t>
            </a:r>
            <a:endParaRPr lang="ru-RU" dirty="0"/>
          </a:p>
          <a:p>
            <a:pPr lvl="0"/>
            <a:r>
              <a:rPr lang="uk-UA" dirty="0"/>
              <a:t>Повні підстрочні тексти для відео лекцій </a:t>
            </a:r>
          </a:p>
          <a:p>
            <a:pPr lvl="0"/>
            <a:r>
              <a:rPr lang="uk-UA" dirty="0"/>
              <a:t>Слайди для лекцій або </a:t>
            </a:r>
            <a:r>
              <a:rPr lang="uk-UA" dirty="0" err="1"/>
              <a:t>вебінарів</a:t>
            </a:r>
            <a:endParaRPr lang="uk-UA" dirty="0"/>
          </a:p>
          <a:p>
            <a:pPr marL="0" lvl="0" indent="0">
              <a:buNone/>
            </a:pPr>
            <a:r>
              <a:rPr lang="ru-RU" dirty="0" err="1"/>
              <a:t>Налагоджена</a:t>
            </a:r>
            <a:r>
              <a:rPr lang="ru-RU" dirty="0"/>
              <a:t> </a:t>
            </a:r>
            <a:r>
              <a:rPr lang="ru-RU" dirty="0" err="1"/>
              <a:t>бібліотека</a:t>
            </a:r>
            <a:r>
              <a:rPr lang="ru-RU" dirty="0"/>
              <a:t> </a:t>
            </a:r>
            <a:r>
              <a:rPr lang="ru-RU" dirty="0" err="1"/>
              <a:t>курсів</a:t>
            </a:r>
            <a:r>
              <a:rPr lang="ru-RU" dirty="0"/>
              <a:t> і </a:t>
            </a:r>
            <a:r>
              <a:rPr lang="ru-RU" dirty="0" err="1"/>
              <a:t>глосарій</a:t>
            </a:r>
            <a:r>
              <a:rPr lang="ru-RU" dirty="0"/>
              <a:t>.</a:t>
            </a:r>
            <a:endParaRPr lang="en-US" dirty="0"/>
          </a:p>
        </p:txBody>
      </p:sp>
      <p:sp>
        <p:nvSpPr>
          <p:cNvPr id="6" name="Slide Number Placeholder 5"/>
          <p:cNvSpPr>
            <a:spLocks noGrp="1"/>
          </p:cNvSpPr>
          <p:nvPr>
            <p:ph type="sldNum" sz="quarter" idx="12"/>
          </p:nvPr>
        </p:nvSpPr>
        <p:spPr/>
        <p:txBody>
          <a:bodyPr/>
          <a:lstStyle/>
          <a:p>
            <a:fld id="{9CD8D479-8942-46E8-A226-A4E01F7A105C}" type="slidenum">
              <a:rPr lang="en-US" smtClean="0"/>
              <a:t>15</a:t>
            </a:fld>
            <a:endParaRPr lang="en-US"/>
          </a:p>
        </p:txBody>
      </p:sp>
      <p:sp>
        <p:nvSpPr>
          <p:cNvPr id="9" name="Title 1">
            <a:extLst>
              <a:ext uri="{FF2B5EF4-FFF2-40B4-BE49-F238E27FC236}">
                <a16:creationId xmlns:a16="http://schemas.microsoft.com/office/drawing/2014/main" id="{EBD1F642-1BA5-408F-B0CC-3357BE93E4AE}"/>
              </a:ext>
            </a:extLst>
          </p:cNvPr>
          <p:cNvSpPr>
            <a:spLocks noGrp="1"/>
          </p:cNvSpPr>
          <p:nvPr>
            <p:ph type="title"/>
          </p:nvPr>
        </p:nvSpPr>
        <p:spPr>
          <a:xfrm>
            <a:off x="838200" y="365125"/>
            <a:ext cx="10515600" cy="1325563"/>
          </a:xfrm>
        </p:spPr>
        <p:txBody>
          <a:bodyPr>
            <a:normAutofit fontScale="90000"/>
          </a:bodyPr>
          <a:lstStyle/>
          <a:p>
            <a:r>
              <a:rPr lang="en-US" sz="4000" dirty="0"/>
              <a:t>01. </a:t>
            </a:r>
            <a:r>
              <a:rPr lang="uk-UA" sz="3600" b="1" dirty="0"/>
              <a:t>Сільське господарство </a:t>
            </a:r>
            <a:br>
              <a:rPr lang="ru-RU" sz="3600" b="1" dirty="0"/>
            </a:br>
            <a:r>
              <a:rPr lang="ru-RU" sz="3600" b="1" dirty="0"/>
              <a:t>(</a:t>
            </a:r>
            <a:r>
              <a:rPr lang="uk-UA" sz="4000" dirty="0"/>
              <a:t>Вплив погодних умов на сільське господарство</a:t>
            </a:r>
            <a:r>
              <a:rPr lang="en-US" sz="4000" dirty="0"/>
              <a:t>)</a:t>
            </a:r>
            <a:endParaRPr lang="uk-UA" sz="4000" dirty="0"/>
          </a:p>
        </p:txBody>
      </p:sp>
      <p:sp>
        <p:nvSpPr>
          <p:cNvPr id="10" name="Footer Placeholder 4">
            <a:extLst>
              <a:ext uri="{FF2B5EF4-FFF2-40B4-BE49-F238E27FC236}">
                <a16:creationId xmlns:a16="http://schemas.microsoft.com/office/drawing/2014/main" id="{7A12BC2C-25DE-499F-A6D1-63AFC25E434D}"/>
              </a:ext>
            </a:extLst>
          </p:cNvPr>
          <p:cNvSpPr>
            <a:spLocks noGrp="1"/>
          </p:cNvSpPr>
          <p:nvPr>
            <p:ph type="ftr" sz="quarter" idx="11"/>
          </p:nvPr>
        </p:nvSpPr>
        <p:spPr>
          <a:xfrm>
            <a:off x="3346174" y="6356349"/>
            <a:ext cx="5499652" cy="365125"/>
          </a:xfrm>
        </p:spPr>
        <p:txBody>
          <a:bodyPr/>
          <a:lstStyle/>
          <a:p>
            <a:r>
              <a:rPr lang="uk-UA" kern="0" dirty="0">
                <a:solidFill>
                  <a:schemeClr val="tx1"/>
                </a:solidFill>
              </a:rPr>
              <a:t>Адаптивне навчальне середовище для забезпечення компетенцій в галузі впливу місцевих погодних умов, якості повітря та клімату на економіку та соціум</a:t>
            </a:r>
            <a:r>
              <a:rPr lang="en-US" dirty="0"/>
              <a:t>,  561975-EPP-1-2015-1-FI-EPPKA2-CBHE-JP</a:t>
            </a:r>
          </a:p>
        </p:txBody>
      </p:sp>
    </p:spTree>
    <p:extLst>
      <p:ext uri="{BB962C8B-B14F-4D97-AF65-F5344CB8AC3E}">
        <p14:creationId xmlns:p14="http://schemas.microsoft.com/office/powerpoint/2010/main" val="2119467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8546" y="417093"/>
            <a:ext cx="3932237" cy="1600200"/>
          </a:xfrm>
        </p:spPr>
        <p:txBody>
          <a:bodyPr>
            <a:normAutofit/>
          </a:bodyPr>
          <a:lstStyle/>
          <a:p>
            <a:r>
              <a:rPr lang="uk-UA" sz="2800" dirty="0"/>
              <a:t>Опис курсу</a:t>
            </a:r>
            <a:r>
              <a:rPr lang="en-US" sz="2800" dirty="0"/>
              <a:t>UA​​/EN </a:t>
            </a:r>
            <a:r>
              <a:rPr lang="uk-UA" sz="2800" dirty="0"/>
              <a:t>у форматі </a:t>
            </a:r>
            <a:r>
              <a:rPr lang="en-US" sz="2800" dirty="0"/>
              <a:t>.html</a:t>
            </a:r>
          </a:p>
        </p:txBody>
      </p:sp>
      <p:sp>
        <p:nvSpPr>
          <p:cNvPr id="7" name="Slide Number Placeholder 6"/>
          <p:cNvSpPr>
            <a:spLocks noGrp="1"/>
          </p:cNvSpPr>
          <p:nvPr>
            <p:ph type="sldNum" sz="quarter" idx="12"/>
          </p:nvPr>
        </p:nvSpPr>
        <p:spPr/>
        <p:txBody>
          <a:bodyPr/>
          <a:lstStyle/>
          <a:p>
            <a:fld id="{9CD8D479-8942-46E8-A226-A4E01F7A105C}" type="slidenum">
              <a:rPr lang="en-US" smtClean="0"/>
              <a:t>16</a:t>
            </a:fld>
            <a:endParaRPr lang="en-US"/>
          </a:p>
        </p:txBody>
      </p:sp>
      <p:pic>
        <p:nvPicPr>
          <p:cNvPr id="12" name="Picture Placeholder 11"/>
          <p:cNvPicPr>
            <a:picLocks noGrp="1" noChangeAspect="1"/>
          </p:cNvPicPr>
          <p:nvPr>
            <p:ph type="pic" idx="1"/>
          </p:nvPr>
        </p:nvPicPr>
        <p:blipFill>
          <a:blip r:embed="rId2"/>
          <a:srcRect t="4978" b="4978"/>
          <a:stretch>
            <a:fillRect/>
          </a:stretch>
        </p:blipFill>
        <p:spPr>
          <a:xfrm>
            <a:off x="1224799" y="2338373"/>
            <a:ext cx="4184904" cy="3304438"/>
          </a:xfrm>
          <a:prstGeom prst="rect">
            <a:avLst/>
          </a:prstGeom>
          <a:ln w="88900" cap="sq" cmpd="thickThin">
            <a:solidFill>
              <a:srgbClr val="000000"/>
            </a:solidFill>
            <a:prstDash val="solid"/>
            <a:miter lim="800000"/>
          </a:ln>
          <a:effectLst>
            <a:innerShdw blurRad="76200">
              <a:srgbClr val="000000"/>
            </a:innerShdw>
          </a:effectLst>
        </p:spPr>
      </p:pic>
      <p:sp>
        <p:nvSpPr>
          <p:cNvPr id="9" name="Title 1"/>
          <p:cNvSpPr txBox="1">
            <a:spLocks/>
          </p:cNvSpPr>
          <p:nvPr/>
        </p:nvSpPr>
        <p:spPr>
          <a:xfrm>
            <a:off x="6495590" y="757988"/>
            <a:ext cx="3932237" cy="125930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uk-UA" sz="2800" dirty="0"/>
              <a:t>Лекції</a:t>
            </a:r>
            <a:r>
              <a:rPr lang="en-US" sz="2800" dirty="0"/>
              <a:t> (1 </a:t>
            </a:r>
            <a:r>
              <a:rPr lang="uk-UA" sz="2800" dirty="0"/>
              <a:t>-</a:t>
            </a:r>
            <a:r>
              <a:rPr lang="en-US" sz="2800" dirty="0"/>
              <a:t> 4) </a:t>
            </a:r>
            <a:r>
              <a:rPr lang="uk-UA" sz="2800" dirty="0"/>
              <a:t>у форматі</a:t>
            </a:r>
            <a:r>
              <a:rPr lang="en-US" sz="2800" dirty="0"/>
              <a:t> .html</a:t>
            </a:r>
            <a:endParaRPr lang="en-US" dirty="0"/>
          </a:p>
        </p:txBody>
      </p:sp>
      <p:pic>
        <p:nvPicPr>
          <p:cNvPr id="10" name="Picture Placeholder 7"/>
          <p:cNvPicPr>
            <a:picLocks noChangeAspect="1"/>
          </p:cNvPicPr>
          <p:nvPr/>
        </p:nvPicPr>
        <p:blipFill>
          <a:blip r:embed="rId3"/>
          <a:srcRect l="851" r="851"/>
          <a:stretch>
            <a:fillRect/>
          </a:stretch>
        </p:blipFill>
        <p:spPr>
          <a:xfrm>
            <a:off x="6603874" y="2323657"/>
            <a:ext cx="4200484" cy="3316739"/>
          </a:xfrm>
          <a:prstGeom prst="rect">
            <a:avLst/>
          </a:prstGeom>
          <a:ln w="88900" cap="sq" cmpd="thickThin">
            <a:solidFill>
              <a:srgbClr val="000000"/>
            </a:solidFill>
            <a:prstDash val="solid"/>
            <a:miter lim="800000"/>
          </a:ln>
          <a:effectLst>
            <a:innerShdw blurRad="76200">
              <a:srgbClr val="000000"/>
            </a:innerShdw>
          </a:effectLst>
        </p:spPr>
      </p:pic>
      <p:sp>
        <p:nvSpPr>
          <p:cNvPr id="11" name="Footer Placeholder 4">
            <a:extLst>
              <a:ext uri="{FF2B5EF4-FFF2-40B4-BE49-F238E27FC236}">
                <a16:creationId xmlns:a16="http://schemas.microsoft.com/office/drawing/2014/main" id="{168034F9-4FB5-427F-A327-5973CE9BD9B8}"/>
              </a:ext>
            </a:extLst>
          </p:cNvPr>
          <p:cNvSpPr>
            <a:spLocks noGrp="1"/>
          </p:cNvSpPr>
          <p:nvPr>
            <p:ph type="ftr" sz="quarter" idx="11"/>
          </p:nvPr>
        </p:nvSpPr>
        <p:spPr>
          <a:xfrm>
            <a:off x="3346174" y="6356349"/>
            <a:ext cx="5499652" cy="365125"/>
          </a:xfrm>
        </p:spPr>
        <p:txBody>
          <a:bodyPr/>
          <a:lstStyle/>
          <a:p>
            <a:r>
              <a:rPr lang="uk-UA" kern="0" dirty="0">
                <a:solidFill>
                  <a:schemeClr val="tx1"/>
                </a:solidFill>
              </a:rPr>
              <a:t>Адаптивне навчальне середовище для забезпечення компетенцій в галузі впливу місцевих погодних умов, якості повітря та клімату на економіку та соціум</a:t>
            </a:r>
            <a:r>
              <a:rPr lang="en-US" dirty="0"/>
              <a:t>,  561975-EPP-1-2015-1-FI-EPPKA2-CBHE-JP</a:t>
            </a:r>
          </a:p>
        </p:txBody>
      </p:sp>
    </p:spTree>
    <p:extLst>
      <p:ext uri="{BB962C8B-B14F-4D97-AF65-F5344CB8AC3E}">
        <p14:creationId xmlns:p14="http://schemas.microsoft.com/office/powerpoint/2010/main" val="3297662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8073" y="987425"/>
            <a:ext cx="4745866" cy="4873625"/>
          </a:xfrm>
        </p:spPr>
        <p:txBody>
          <a:bodyPr>
            <a:normAutofit fontScale="90000"/>
          </a:bodyPr>
          <a:lstStyle/>
          <a:p>
            <a:pPr lvl="0"/>
            <a:r>
              <a:rPr lang="uk-UA" dirty="0"/>
              <a:t>Практичні завдання (</a:t>
            </a:r>
            <a:r>
              <a:rPr lang="uk-UA" dirty="0" err="1"/>
              <a:t>пропорційно</a:t>
            </a:r>
            <a:r>
              <a:rPr lang="uk-UA" dirty="0"/>
              <a:t> кількості лекцій), які передбачають надання учасником докладних текстових відповідей на основі логічних міркувань і розрахунків, в форматі .</a:t>
            </a:r>
            <a:r>
              <a:rPr lang="uk-UA" dirty="0" err="1"/>
              <a:t>html</a:t>
            </a:r>
            <a:r>
              <a:rPr lang="uk-UA" dirty="0"/>
              <a:t>; відповіді: тексти - .</a:t>
            </a:r>
            <a:r>
              <a:rPr lang="uk-UA" dirty="0" err="1"/>
              <a:t>html</a:t>
            </a:r>
            <a:r>
              <a:rPr lang="uk-UA" dirty="0"/>
              <a:t> або .</a:t>
            </a:r>
            <a:r>
              <a:rPr lang="uk-UA" dirty="0" err="1"/>
              <a:t>xls</a:t>
            </a:r>
            <a:r>
              <a:rPr lang="uk-UA" dirty="0"/>
              <a:t>, розрахунки - .</a:t>
            </a:r>
            <a:r>
              <a:rPr lang="uk-UA" dirty="0" err="1"/>
              <a:t>xls</a:t>
            </a:r>
            <a:endParaRPr lang="ru-RU" dirty="0"/>
          </a:p>
        </p:txBody>
      </p:sp>
      <p:sp>
        <p:nvSpPr>
          <p:cNvPr id="7" name="Slide Number Placeholder 6"/>
          <p:cNvSpPr>
            <a:spLocks noGrp="1"/>
          </p:cNvSpPr>
          <p:nvPr>
            <p:ph type="sldNum" sz="quarter" idx="12"/>
          </p:nvPr>
        </p:nvSpPr>
        <p:spPr/>
        <p:txBody>
          <a:bodyPr/>
          <a:lstStyle/>
          <a:p>
            <a:fld id="{9CD8D479-8942-46E8-A226-A4E01F7A105C}" type="slidenum">
              <a:rPr lang="en-US" smtClean="0"/>
              <a:t>17</a:t>
            </a:fld>
            <a:endParaRPr lang="en-US"/>
          </a:p>
        </p:txBody>
      </p:sp>
      <p:pic>
        <p:nvPicPr>
          <p:cNvPr id="16" name="Picture Placeholder 15"/>
          <p:cNvPicPr>
            <a:picLocks noGrp="1" noChangeAspect="1"/>
          </p:cNvPicPr>
          <p:nvPr>
            <p:ph type="pic" idx="1"/>
          </p:nvPr>
        </p:nvPicPr>
        <p:blipFill>
          <a:blip r:embed="rId2"/>
          <a:srcRect t="93" b="93"/>
          <a:stretch>
            <a:fillRect/>
          </a:stretch>
        </p:blipFill>
        <p:spPr>
          <a:xfrm>
            <a:off x="5421727" y="987425"/>
            <a:ext cx="6172200" cy="4873625"/>
          </a:xfrm>
          <a:prstGeom prst="rect">
            <a:avLst/>
          </a:prstGeom>
          <a:ln w="88900" cap="sq" cmpd="thickThin">
            <a:solidFill>
              <a:srgbClr val="000000"/>
            </a:solidFill>
            <a:prstDash val="solid"/>
            <a:miter lim="800000"/>
          </a:ln>
          <a:effectLst>
            <a:innerShdw blurRad="76200">
              <a:srgbClr val="000000"/>
            </a:innerShdw>
          </a:effectLst>
        </p:spPr>
      </p:pic>
      <p:sp>
        <p:nvSpPr>
          <p:cNvPr id="9" name="Footer Placeholder 4">
            <a:extLst>
              <a:ext uri="{FF2B5EF4-FFF2-40B4-BE49-F238E27FC236}">
                <a16:creationId xmlns:a16="http://schemas.microsoft.com/office/drawing/2014/main" id="{FB4A0E60-66C8-4F6D-A99B-80E817A01B07}"/>
              </a:ext>
            </a:extLst>
          </p:cNvPr>
          <p:cNvSpPr>
            <a:spLocks noGrp="1"/>
          </p:cNvSpPr>
          <p:nvPr>
            <p:ph type="ftr" sz="quarter" idx="11"/>
          </p:nvPr>
        </p:nvSpPr>
        <p:spPr>
          <a:xfrm>
            <a:off x="3346174" y="6356349"/>
            <a:ext cx="5499652" cy="365125"/>
          </a:xfrm>
        </p:spPr>
        <p:txBody>
          <a:bodyPr/>
          <a:lstStyle/>
          <a:p>
            <a:r>
              <a:rPr lang="uk-UA" kern="0" dirty="0">
                <a:solidFill>
                  <a:schemeClr val="tx1"/>
                </a:solidFill>
              </a:rPr>
              <a:t>Адаптивне навчальне середовище для забезпечення компетенцій в галузі впливу місцевих погодних умов, якості повітря та клімату на економіку та соціум</a:t>
            </a:r>
            <a:r>
              <a:rPr lang="en-US" dirty="0"/>
              <a:t>,  561975-EPP-1-2015-1-FI-EPPKA2-CBHE-JP</a:t>
            </a:r>
          </a:p>
        </p:txBody>
      </p:sp>
    </p:spTree>
    <p:extLst>
      <p:ext uri="{BB962C8B-B14F-4D97-AF65-F5344CB8AC3E}">
        <p14:creationId xmlns:p14="http://schemas.microsoft.com/office/powerpoint/2010/main" val="2491587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2263" y="530225"/>
            <a:ext cx="4518120" cy="1600200"/>
          </a:xfrm>
        </p:spPr>
        <p:txBody>
          <a:bodyPr>
            <a:noAutofit/>
          </a:bodyPr>
          <a:lstStyle/>
          <a:p>
            <a:pPr lvl="0"/>
            <a:r>
              <a:rPr lang="uk-UA" sz="2600" dirty="0"/>
              <a:t>Тести для самооцінки (</a:t>
            </a:r>
            <a:r>
              <a:rPr lang="uk-UA" sz="2600" dirty="0" err="1"/>
              <a:t>пропорційно</a:t>
            </a:r>
            <a:r>
              <a:rPr lang="uk-UA" sz="2600" dirty="0"/>
              <a:t> кількості лекцій) в форматі .</a:t>
            </a:r>
            <a:r>
              <a:rPr lang="uk-UA" sz="2600" dirty="0" err="1"/>
              <a:t>html</a:t>
            </a:r>
            <a:endParaRPr lang="ru-RU" sz="2600" dirty="0"/>
          </a:p>
        </p:txBody>
      </p:sp>
      <p:pic>
        <p:nvPicPr>
          <p:cNvPr id="8" name="Picture Placeholder 7"/>
          <p:cNvPicPr>
            <a:picLocks noGrp="1" noChangeAspect="1"/>
          </p:cNvPicPr>
          <p:nvPr>
            <p:ph type="pic" idx="1"/>
          </p:nvPr>
        </p:nvPicPr>
        <p:blipFill>
          <a:blip r:embed="rId2"/>
          <a:srcRect l="5910" r="5910"/>
          <a:stretch>
            <a:fillRect/>
          </a:stretch>
        </p:blipFill>
        <p:spPr>
          <a:xfrm>
            <a:off x="911979" y="2238709"/>
            <a:ext cx="4831310" cy="3814846"/>
          </a:xfrm>
          <a:prstGeom prst="rect">
            <a:avLst/>
          </a:prstGeom>
          <a:ln w="88900" cap="sq" cmpd="thickThin">
            <a:solidFill>
              <a:srgbClr val="000000"/>
            </a:solidFill>
            <a:prstDash val="solid"/>
            <a:miter lim="800000"/>
          </a:ln>
          <a:effectLst>
            <a:innerShdw blurRad="76200">
              <a:srgbClr val="000000"/>
            </a:innerShdw>
          </a:effectLst>
        </p:spPr>
      </p:pic>
      <p:sp>
        <p:nvSpPr>
          <p:cNvPr id="7" name="Slide Number Placeholder 6"/>
          <p:cNvSpPr>
            <a:spLocks noGrp="1"/>
          </p:cNvSpPr>
          <p:nvPr>
            <p:ph type="sldNum" sz="quarter" idx="12"/>
          </p:nvPr>
        </p:nvSpPr>
        <p:spPr/>
        <p:txBody>
          <a:bodyPr/>
          <a:lstStyle/>
          <a:p>
            <a:fld id="{9CD8D479-8942-46E8-A226-A4E01F7A105C}" type="slidenum">
              <a:rPr lang="en-US" smtClean="0"/>
              <a:t>18</a:t>
            </a:fld>
            <a:endParaRPr lang="en-US"/>
          </a:p>
        </p:txBody>
      </p:sp>
      <p:sp>
        <p:nvSpPr>
          <p:cNvPr id="10" name="Title 1"/>
          <p:cNvSpPr txBox="1">
            <a:spLocks/>
          </p:cNvSpPr>
          <p:nvPr/>
        </p:nvSpPr>
        <p:spPr>
          <a:xfrm>
            <a:off x="6312071" y="877989"/>
            <a:ext cx="4382433" cy="1252436"/>
          </a:xfrm>
          <a:prstGeom prst="rect">
            <a:avLst/>
          </a:prstGeom>
        </p:spPr>
        <p:txBody>
          <a:bodyPr vert="horz" lIns="91440" tIns="45720" rIns="91440" bIns="45720" rtlCol="0" anchor="b">
            <a:normAutofit fontScale="82500" lnSpcReduction="100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lvl="0"/>
            <a:r>
              <a:rPr lang="uk-UA" dirty="0"/>
              <a:t>Тести фінального контролю  (1 блок у кожному з модулів) у форматі .</a:t>
            </a:r>
            <a:r>
              <a:rPr lang="uk-UA" dirty="0" err="1"/>
              <a:t>html</a:t>
            </a:r>
            <a:endParaRPr lang="ru-RU" dirty="0"/>
          </a:p>
        </p:txBody>
      </p:sp>
      <p:pic>
        <p:nvPicPr>
          <p:cNvPr id="11" name="Picture Placeholder 7"/>
          <p:cNvPicPr>
            <a:picLocks noChangeAspect="1"/>
          </p:cNvPicPr>
          <p:nvPr/>
        </p:nvPicPr>
        <p:blipFill>
          <a:blip r:embed="rId3"/>
          <a:srcRect l="2767" r="2767"/>
          <a:stretch>
            <a:fillRect/>
          </a:stretch>
        </p:blipFill>
        <p:spPr>
          <a:xfrm>
            <a:off x="6312071" y="2213810"/>
            <a:ext cx="4862843" cy="3839745"/>
          </a:xfrm>
          <a:prstGeom prst="rect">
            <a:avLst/>
          </a:prstGeom>
        </p:spPr>
      </p:pic>
      <p:sp>
        <p:nvSpPr>
          <p:cNvPr id="12" name="Footer Placeholder 4">
            <a:extLst>
              <a:ext uri="{FF2B5EF4-FFF2-40B4-BE49-F238E27FC236}">
                <a16:creationId xmlns:a16="http://schemas.microsoft.com/office/drawing/2014/main" id="{F82081A0-42C1-4EC4-8B0A-02CA7E697C20}"/>
              </a:ext>
            </a:extLst>
          </p:cNvPr>
          <p:cNvSpPr>
            <a:spLocks noGrp="1"/>
          </p:cNvSpPr>
          <p:nvPr>
            <p:ph type="ftr" sz="quarter" idx="11"/>
          </p:nvPr>
        </p:nvSpPr>
        <p:spPr>
          <a:xfrm>
            <a:off x="3346174" y="6356349"/>
            <a:ext cx="5499652" cy="365125"/>
          </a:xfrm>
        </p:spPr>
        <p:txBody>
          <a:bodyPr/>
          <a:lstStyle/>
          <a:p>
            <a:r>
              <a:rPr lang="uk-UA" kern="0" dirty="0">
                <a:solidFill>
                  <a:schemeClr val="tx1"/>
                </a:solidFill>
              </a:rPr>
              <a:t>Адаптивне навчальне середовище для забезпечення компетенцій в галузі впливу місцевих погодних умов, якості повітря та клімату на економіку та соціум</a:t>
            </a:r>
            <a:r>
              <a:rPr lang="en-US" dirty="0"/>
              <a:t>,  561975-EPP-1-2015-1-FI-EPPKA2-CBHE-JP</a:t>
            </a:r>
          </a:p>
        </p:txBody>
      </p:sp>
    </p:spTree>
    <p:extLst>
      <p:ext uri="{BB962C8B-B14F-4D97-AF65-F5344CB8AC3E}">
        <p14:creationId xmlns:p14="http://schemas.microsoft.com/office/powerpoint/2010/main" val="1042083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3148" y="705471"/>
            <a:ext cx="3932237" cy="956542"/>
          </a:xfrm>
        </p:spPr>
        <p:txBody>
          <a:bodyPr>
            <a:noAutofit/>
          </a:bodyPr>
          <a:lstStyle/>
          <a:p>
            <a:pPr lvl="0"/>
            <a:r>
              <a:rPr lang="uk-UA" sz="2400" dirty="0"/>
              <a:t>Повні підстрочні тексти для відео лекцій у форматі .</a:t>
            </a:r>
            <a:r>
              <a:rPr lang="uk-UA" sz="2400" dirty="0" err="1"/>
              <a:t>html</a:t>
            </a:r>
            <a:endParaRPr lang="ru-RU" sz="2400" dirty="0"/>
          </a:p>
        </p:txBody>
      </p:sp>
      <p:sp>
        <p:nvSpPr>
          <p:cNvPr id="7" name="Slide Number Placeholder 6"/>
          <p:cNvSpPr>
            <a:spLocks noGrp="1"/>
          </p:cNvSpPr>
          <p:nvPr>
            <p:ph type="sldNum" sz="quarter" idx="12"/>
          </p:nvPr>
        </p:nvSpPr>
        <p:spPr/>
        <p:txBody>
          <a:bodyPr/>
          <a:lstStyle/>
          <a:p>
            <a:fld id="{9CD8D479-8942-46E8-A226-A4E01F7A105C}" type="slidenum">
              <a:rPr lang="en-US" smtClean="0"/>
              <a:t>19</a:t>
            </a:fld>
            <a:endParaRPr lang="en-US"/>
          </a:p>
        </p:txBody>
      </p:sp>
      <p:pic>
        <p:nvPicPr>
          <p:cNvPr id="8" name="Picture Placeholder 7"/>
          <p:cNvPicPr>
            <a:picLocks noGrp="1" noChangeAspect="1"/>
          </p:cNvPicPr>
          <p:nvPr>
            <p:ph type="pic" idx="1"/>
          </p:nvPr>
        </p:nvPicPr>
        <p:blipFill>
          <a:blip r:embed="rId2"/>
          <a:srcRect t="637" b="637"/>
          <a:stretch>
            <a:fillRect/>
          </a:stretch>
        </p:blipFill>
        <p:spPr>
          <a:xfrm>
            <a:off x="960103" y="2106363"/>
            <a:ext cx="4538329" cy="3583506"/>
          </a:xfrm>
          <a:prstGeom prst="rect">
            <a:avLst/>
          </a:prstGeom>
        </p:spPr>
      </p:pic>
      <p:sp>
        <p:nvSpPr>
          <p:cNvPr id="10" name="Title 1"/>
          <p:cNvSpPr txBox="1">
            <a:spLocks/>
          </p:cNvSpPr>
          <p:nvPr/>
        </p:nvSpPr>
        <p:spPr>
          <a:xfrm>
            <a:off x="6201310" y="705471"/>
            <a:ext cx="5019104" cy="1234838"/>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lvl="0"/>
            <a:r>
              <a:rPr lang="uk-UA" sz="2400" dirty="0"/>
              <a:t>Слайди для лекцій або </a:t>
            </a:r>
            <a:r>
              <a:rPr lang="uk-UA" sz="2400" dirty="0" err="1"/>
              <a:t>вебінарів</a:t>
            </a:r>
            <a:r>
              <a:rPr lang="uk-UA" sz="2400" dirty="0"/>
              <a:t>, розроблених у вигляді презентацій, у форматі .</a:t>
            </a:r>
            <a:r>
              <a:rPr lang="uk-UA" sz="2400" dirty="0" err="1"/>
              <a:t>pptx</a:t>
            </a:r>
            <a:endParaRPr lang="ru-RU" sz="2400" dirty="0"/>
          </a:p>
        </p:txBody>
      </p:sp>
      <p:pic>
        <p:nvPicPr>
          <p:cNvPr id="11" name="Picture 8"/>
          <p:cNvPicPr>
            <a:picLocks noChangeAspect="1"/>
          </p:cNvPicPr>
          <p:nvPr/>
        </p:nvPicPr>
        <p:blipFill>
          <a:blip r:embed="rId3"/>
          <a:stretch>
            <a:fillRect/>
          </a:stretch>
        </p:blipFill>
        <p:spPr>
          <a:xfrm>
            <a:off x="6152119" y="2106363"/>
            <a:ext cx="5201681" cy="3008976"/>
          </a:xfrm>
          <a:prstGeom prst="rect">
            <a:avLst/>
          </a:prstGeom>
          <a:ln w="88900" cap="sq" cmpd="thickThin">
            <a:solidFill>
              <a:srgbClr val="000000"/>
            </a:solidFill>
            <a:prstDash val="solid"/>
            <a:miter lim="800000"/>
          </a:ln>
          <a:effectLst>
            <a:innerShdw blurRad="76200">
              <a:srgbClr val="000000"/>
            </a:innerShdw>
          </a:effectLst>
        </p:spPr>
      </p:pic>
      <p:sp>
        <p:nvSpPr>
          <p:cNvPr id="12" name="Footer Placeholder 4">
            <a:extLst>
              <a:ext uri="{FF2B5EF4-FFF2-40B4-BE49-F238E27FC236}">
                <a16:creationId xmlns:a16="http://schemas.microsoft.com/office/drawing/2014/main" id="{DD4C8415-B1A5-4EDA-9087-A9FDD5EB568E}"/>
              </a:ext>
            </a:extLst>
          </p:cNvPr>
          <p:cNvSpPr>
            <a:spLocks noGrp="1"/>
          </p:cNvSpPr>
          <p:nvPr>
            <p:ph type="ftr" sz="quarter" idx="11"/>
          </p:nvPr>
        </p:nvSpPr>
        <p:spPr>
          <a:xfrm>
            <a:off x="3346174" y="6356349"/>
            <a:ext cx="5499652" cy="365125"/>
          </a:xfrm>
        </p:spPr>
        <p:txBody>
          <a:bodyPr/>
          <a:lstStyle/>
          <a:p>
            <a:r>
              <a:rPr lang="uk-UA" kern="0" dirty="0">
                <a:solidFill>
                  <a:schemeClr val="tx1"/>
                </a:solidFill>
              </a:rPr>
              <a:t>Адаптивне навчальне середовище для забезпечення компетенцій в галузі впливу місцевих погодних умов, якості повітря та клімату на економіку та соціум</a:t>
            </a:r>
            <a:r>
              <a:rPr lang="en-US" dirty="0"/>
              <a:t>,  561975-EPP-1-2015-1-FI-EPPKA2-CBHE-JP</a:t>
            </a:r>
          </a:p>
        </p:txBody>
      </p:sp>
    </p:spTree>
    <p:extLst>
      <p:ext uri="{BB962C8B-B14F-4D97-AF65-F5344CB8AC3E}">
        <p14:creationId xmlns:p14="http://schemas.microsoft.com/office/powerpoint/2010/main" val="433472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uk-UA" dirty="0"/>
              <a:t>Результати</a:t>
            </a:r>
          </a:p>
        </p:txBody>
      </p:sp>
      <p:sp>
        <p:nvSpPr>
          <p:cNvPr id="3" name="Content Placeholder 2"/>
          <p:cNvSpPr>
            <a:spLocks noGrp="1"/>
          </p:cNvSpPr>
          <p:nvPr>
            <p:ph idx="1"/>
          </p:nvPr>
        </p:nvSpPr>
        <p:spPr>
          <a:xfrm>
            <a:off x="838200" y="1825624"/>
            <a:ext cx="10515600" cy="3841249"/>
          </a:xfrm>
        </p:spPr>
        <p:txBody>
          <a:bodyPr>
            <a:normAutofit lnSpcReduction="10000"/>
          </a:bodyPr>
          <a:lstStyle/>
          <a:p>
            <a:r>
              <a:rPr lang="en-US" dirty="0"/>
              <a:t>2.1 </a:t>
            </a:r>
            <a:r>
              <a:rPr lang="uk-UA" dirty="0"/>
              <a:t>Внутрішня система категорій</a:t>
            </a:r>
          </a:p>
          <a:p>
            <a:r>
              <a:rPr lang="uk-UA" dirty="0"/>
              <a:t>2.2 Короткотермінові "галузеві" курси</a:t>
            </a:r>
          </a:p>
          <a:p>
            <a:r>
              <a:rPr lang="uk-UA" dirty="0"/>
              <a:t>2.3. Алгоритм побудови індивідуальних навчальних треків</a:t>
            </a:r>
          </a:p>
          <a:p>
            <a:r>
              <a:rPr lang="uk-UA" dirty="0"/>
              <a:t>2.4 Університетський курс з економічної метеорології</a:t>
            </a:r>
          </a:p>
          <a:p>
            <a:r>
              <a:rPr lang="uk-UA" dirty="0"/>
              <a:t>2.5 Курс підвищення кваліфікації</a:t>
            </a:r>
          </a:p>
          <a:p>
            <a:r>
              <a:rPr lang="uk-UA" dirty="0"/>
              <a:t>2.6 Підручники та навчальні посібники</a:t>
            </a:r>
          </a:p>
          <a:p>
            <a:r>
              <a:rPr lang="uk-UA" dirty="0"/>
              <a:t>2.7 Готовність академічного персоналу викладати за допомогою нового навчального середовища</a:t>
            </a:r>
          </a:p>
        </p:txBody>
      </p:sp>
      <p:sp>
        <p:nvSpPr>
          <p:cNvPr id="4" name="Date Placeholder 3"/>
          <p:cNvSpPr>
            <a:spLocks noGrp="1"/>
          </p:cNvSpPr>
          <p:nvPr>
            <p:ph type="dt" sz="half" idx="10"/>
          </p:nvPr>
        </p:nvSpPr>
        <p:spPr/>
        <p:txBody>
          <a:bodyPr/>
          <a:lstStyle/>
          <a:p>
            <a:r>
              <a:rPr lang="uk-UA" dirty="0"/>
              <a:t>13</a:t>
            </a:r>
            <a:r>
              <a:rPr lang="en-US" dirty="0"/>
              <a:t> </a:t>
            </a:r>
            <a:r>
              <a:rPr lang="uk-UA" dirty="0"/>
              <a:t>Березня</a:t>
            </a:r>
            <a:r>
              <a:rPr lang="en-US" dirty="0"/>
              <a:t> 201</a:t>
            </a:r>
            <a:r>
              <a:rPr lang="uk-UA" dirty="0"/>
              <a:t>8</a:t>
            </a:r>
            <a:endParaRPr lang="en-US" dirty="0"/>
          </a:p>
        </p:txBody>
      </p:sp>
      <p:sp>
        <p:nvSpPr>
          <p:cNvPr id="5" name="Footer Placeholder 4"/>
          <p:cNvSpPr>
            <a:spLocks noGrp="1"/>
          </p:cNvSpPr>
          <p:nvPr>
            <p:ph type="ftr" sz="quarter" idx="11"/>
          </p:nvPr>
        </p:nvSpPr>
        <p:spPr>
          <a:xfrm>
            <a:off x="3346174" y="6356349"/>
            <a:ext cx="5499652" cy="365125"/>
          </a:xfrm>
        </p:spPr>
        <p:txBody>
          <a:bodyPr/>
          <a:lstStyle/>
          <a:p>
            <a:r>
              <a:rPr lang="uk-UA" kern="0" dirty="0">
                <a:solidFill>
                  <a:schemeClr val="tx1"/>
                </a:solidFill>
              </a:rPr>
              <a:t>Адаптивне навчальне середовище для забезпечення компетенцій в галузі впливу місцевих погодних умов, якості повітря та клімату на економіку та соціум</a:t>
            </a:r>
            <a:r>
              <a:rPr lang="en-US" dirty="0"/>
              <a:t>,  561975-EPP-1-2015-1-FI-EPPKA2-CBHE-JP</a:t>
            </a:r>
          </a:p>
        </p:txBody>
      </p:sp>
      <p:sp>
        <p:nvSpPr>
          <p:cNvPr id="6" name="Slide Number Placeholder 5"/>
          <p:cNvSpPr>
            <a:spLocks noGrp="1"/>
          </p:cNvSpPr>
          <p:nvPr>
            <p:ph type="sldNum" sz="quarter" idx="12"/>
          </p:nvPr>
        </p:nvSpPr>
        <p:spPr/>
        <p:txBody>
          <a:bodyPr/>
          <a:lstStyle/>
          <a:p>
            <a:fld id="{9CD8D479-8942-46E8-A226-A4E01F7A105C}" type="slidenum">
              <a:rPr lang="en-US" smtClean="0"/>
              <a:t>2</a:t>
            </a:fld>
            <a:endParaRPr lang="en-US"/>
          </a:p>
        </p:txBody>
      </p:sp>
    </p:spTree>
    <p:extLst>
      <p:ext uri="{BB962C8B-B14F-4D97-AF65-F5344CB8AC3E}">
        <p14:creationId xmlns:p14="http://schemas.microsoft.com/office/powerpoint/2010/main" val="2614230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uk-UA" dirty="0"/>
              <a:t>Курс лекцій</a:t>
            </a:r>
            <a:br>
              <a:rPr lang="en-US" dirty="0"/>
            </a:br>
            <a:r>
              <a:rPr lang="uk-UA" dirty="0"/>
              <a:t>Вплив погодних умов на сільське господарство</a:t>
            </a:r>
            <a:endParaRPr lang="en-US" dirty="0"/>
          </a:p>
        </p:txBody>
      </p:sp>
      <p:sp>
        <p:nvSpPr>
          <p:cNvPr id="3" name="Content Placeholder 2"/>
          <p:cNvSpPr>
            <a:spLocks noGrp="1"/>
          </p:cNvSpPr>
          <p:nvPr>
            <p:ph idx="1"/>
          </p:nvPr>
        </p:nvSpPr>
        <p:spPr>
          <a:xfrm>
            <a:off x="838200" y="1825625"/>
            <a:ext cx="5143500" cy="4351338"/>
          </a:xfrm>
        </p:spPr>
        <p:txBody>
          <a:bodyPr>
            <a:normAutofit fontScale="92500" lnSpcReduction="10000"/>
          </a:bodyPr>
          <a:lstStyle/>
          <a:p>
            <a:r>
              <a:rPr lang="uk-UA" dirty="0">
                <a:latin typeface="+mj-lt"/>
              </a:rPr>
              <a:t>Крім того, модулі «Курсу лекцій із впливу погодних умов на сільську економіку» містять узагальнюючі довідкові таблиці з «Агрометеорологічних умов у технологічній схемі збору врожаю» в форматі .</a:t>
            </a:r>
            <a:r>
              <a:rPr lang="uk-UA" dirty="0" err="1">
                <a:latin typeface="+mj-lt"/>
              </a:rPr>
              <a:t>html</a:t>
            </a:r>
            <a:r>
              <a:rPr lang="uk-UA" dirty="0">
                <a:latin typeface="+mj-lt"/>
              </a:rPr>
              <a:t>. На основі цих таблиць розробляється пакет програмного забезпечення для складання рекомендацій з технології вирощування низки сільськогосподарських культур.</a:t>
            </a:r>
            <a:endParaRPr lang="ru-RU" dirty="0">
              <a:latin typeface="+mj-lt"/>
            </a:endParaRPr>
          </a:p>
        </p:txBody>
      </p:sp>
      <p:sp>
        <p:nvSpPr>
          <p:cNvPr id="6" name="Slide Number Placeholder 5"/>
          <p:cNvSpPr>
            <a:spLocks noGrp="1"/>
          </p:cNvSpPr>
          <p:nvPr>
            <p:ph type="sldNum" sz="quarter" idx="12"/>
          </p:nvPr>
        </p:nvSpPr>
        <p:spPr/>
        <p:txBody>
          <a:bodyPr/>
          <a:lstStyle/>
          <a:p>
            <a:fld id="{9CD8D479-8942-46E8-A226-A4E01F7A105C}" type="slidenum">
              <a:rPr lang="en-US" smtClean="0"/>
              <a:t>20</a:t>
            </a:fld>
            <a:endParaRPr lang="en-US"/>
          </a:p>
        </p:txBody>
      </p:sp>
      <p:pic>
        <p:nvPicPr>
          <p:cNvPr id="8" name="Picture 7"/>
          <p:cNvPicPr>
            <a:picLocks noChangeAspect="1"/>
          </p:cNvPicPr>
          <p:nvPr/>
        </p:nvPicPr>
        <p:blipFill>
          <a:blip r:embed="rId2"/>
          <a:stretch>
            <a:fillRect/>
          </a:stretch>
        </p:blipFill>
        <p:spPr>
          <a:xfrm>
            <a:off x="6205058" y="1999871"/>
            <a:ext cx="5148742" cy="4177092"/>
          </a:xfrm>
          <a:prstGeom prst="rect">
            <a:avLst/>
          </a:prstGeom>
        </p:spPr>
      </p:pic>
      <p:sp>
        <p:nvSpPr>
          <p:cNvPr id="10" name="Footer Placeholder 4">
            <a:extLst>
              <a:ext uri="{FF2B5EF4-FFF2-40B4-BE49-F238E27FC236}">
                <a16:creationId xmlns:a16="http://schemas.microsoft.com/office/drawing/2014/main" id="{AB5F724F-44E9-4E64-8552-72DF4DF8D002}"/>
              </a:ext>
            </a:extLst>
          </p:cNvPr>
          <p:cNvSpPr>
            <a:spLocks noGrp="1"/>
          </p:cNvSpPr>
          <p:nvPr>
            <p:ph type="ftr" sz="quarter" idx="11"/>
          </p:nvPr>
        </p:nvSpPr>
        <p:spPr>
          <a:xfrm>
            <a:off x="3346174" y="6356349"/>
            <a:ext cx="5499652" cy="365125"/>
          </a:xfrm>
        </p:spPr>
        <p:txBody>
          <a:bodyPr/>
          <a:lstStyle/>
          <a:p>
            <a:r>
              <a:rPr lang="uk-UA" kern="0" dirty="0">
                <a:solidFill>
                  <a:schemeClr val="tx1"/>
                </a:solidFill>
              </a:rPr>
              <a:t>Адаптивне навчальне середовище для забезпечення компетенцій в галузі впливу місцевих погодних умов, якості повітря та клімату на економіку та соціум</a:t>
            </a:r>
            <a:r>
              <a:rPr lang="en-US" dirty="0"/>
              <a:t>,  561975-EPP-1-2015-1-FI-EPPKA2-CBHE-JP</a:t>
            </a:r>
          </a:p>
        </p:txBody>
      </p:sp>
    </p:spTree>
    <p:extLst>
      <p:ext uri="{BB962C8B-B14F-4D97-AF65-F5344CB8AC3E}">
        <p14:creationId xmlns:p14="http://schemas.microsoft.com/office/powerpoint/2010/main" val="3714164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9548" y="1558341"/>
            <a:ext cx="10515600" cy="4523874"/>
          </a:xfrm>
        </p:spPr>
        <p:txBody>
          <a:bodyPr>
            <a:normAutofit fontScale="85000" lnSpcReduction="20000"/>
          </a:bodyPr>
          <a:lstStyle/>
          <a:p>
            <a:pPr marL="0" indent="0">
              <a:buNone/>
            </a:pPr>
            <a:r>
              <a:rPr lang="ru-RU" dirty="0" err="1">
                <a:solidFill>
                  <a:srgbClr val="FF0000"/>
                </a:solidFill>
                <a:latin typeface="+mj-lt"/>
              </a:rPr>
              <a:t>Спільно</a:t>
            </a:r>
            <a:r>
              <a:rPr lang="ru-RU" dirty="0">
                <a:solidFill>
                  <a:srgbClr val="FF0000"/>
                </a:solidFill>
                <a:latin typeface="+mj-lt"/>
              </a:rPr>
              <a:t> ОДЕКУ, ХДАУ та УНН </a:t>
            </a:r>
            <a:r>
              <a:rPr lang="ru-RU" dirty="0" err="1">
                <a:solidFill>
                  <a:srgbClr val="FF0000"/>
                </a:solidFill>
                <a:latin typeface="+mj-lt"/>
              </a:rPr>
              <a:t>розроблено</a:t>
            </a:r>
            <a:r>
              <a:rPr lang="ru-RU" dirty="0">
                <a:solidFill>
                  <a:srgbClr val="FF0000"/>
                </a:solidFill>
                <a:latin typeface="+mj-lt"/>
              </a:rPr>
              <a:t> </a:t>
            </a:r>
            <a:r>
              <a:rPr lang="ru-RU" u="sng" dirty="0" err="1">
                <a:solidFill>
                  <a:srgbClr val="FF0000"/>
                </a:solidFill>
                <a:latin typeface="+mj-lt"/>
                <a:hlinkClick r:id="rId2"/>
              </a:rPr>
              <a:t>окремий</a:t>
            </a:r>
            <a:r>
              <a:rPr lang="ru-RU" u="sng" dirty="0">
                <a:solidFill>
                  <a:srgbClr val="FF0000"/>
                </a:solidFill>
                <a:latin typeface="+mj-lt"/>
                <a:hlinkClick r:id="rId2"/>
              </a:rPr>
              <a:t> модуль</a:t>
            </a:r>
            <a:r>
              <a:rPr lang="en-US" dirty="0">
                <a:solidFill>
                  <a:srgbClr val="FF0000"/>
                </a:solidFill>
                <a:latin typeface="+mj-lt"/>
              </a:rPr>
              <a:t> </a:t>
            </a:r>
            <a:r>
              <a:rPr lang="ru-RU" dirty="0">
                <a:solidFill>
                  <a:srgbClr val="FF0000"/>
                </a:solidFill>
                <a:latin typeface="+mj-lt"/>
              </a:rPr>
              <a:t>з 10 </a:t>
            </a:r>
            <a:r>
              <a:rPr lang="ru-RU" dirty="0" err="1">
                <a:solidFill>
                  <a:srgbClr val="FF0000"/>
                </a:solidFill>
                <a:latin typeface="+mj-lt"/>
              </a:rPr>
              <a:t>лабораторних</a:t>
            </a:r>
            <a:r>
              <a:rPr lang="ru-RU" dirty="0">
                <a:solidFill>
                  <a:srgbClr val="FF0000"/>
                </a:solidFill>
                <a:latin typeface="+mj-lt"/>
              </a:rPr>
              <a:t> </a:t>
            </a:r>
            <a:r>
              <a:rPr lang="ru-RU" dirty="0" err="1">
                <a:solidFill>
                  <a:srgbClr val="FF0000"/>
                </a:solidFill>
                <a:latin typeface="+mj-lt"/>
              </a:rPr>
              <a:t>робіт</a:t>
            </a:r>
            <a:r>
              <a:rPr lang="ru-RU" dirty="0">
                <a:solidFill>
                  <a:srgbClr val="FF0000"/>
                </a:solidFill>
                <a:latin typeface="+mj-lt"/>
              </a:rPr>
              <a:t> з </a:t>
            </a:r>
            <a:r>
              <a:rPr lang="ru-RU" dirty="0" err="1">
                <a:solidFill>
                  <a:srgbClr val="FF0000"/>
                </a:solidFill>
                <a:latin typeface="+mj-lt"/>
              </a:rPr>
              <a:t>формування</a:t>
            </a:r>
            <a:r>
              <a:rPr lang="ru-RU" dirty="0">
                <a:solidFill>
                  <a:srgbClr val="FF0000"/>
                </a:solidFill>
                <a:latin typeface="+mj-lt"/>
              </a:rPr>
              <a:t> </a:t>
            </a:r>
            <a:r>
              <a:rPr lang="ru-RU" dirty="0" err="1">
                <a:solidFill>
                  <a:srgbClr val="FF0000"/>
                </a:solidFill>
                <a:latin typeface="+mj-lt"/>
              </a:rPr>
              <a:t>компетенцій</a:t>
            </a:r>
            <a:r>
              <a:rPr lang="ru-RU" dirty="0">
                <a:solidFill>
                  <a:srgbClr val="FF0000"/>
                </a:solidFill>
                <a:latin typeface="+mj-lt"/>
              </a:rPr>
              <a:t> </a:t>
            </a:r>
            <a:r>
              <a:rPr lang="ru-RU" dirty="0" err="1">
                <a:solidFill>
                  <a:srgbClr val="FF0000"/>
                </a:solidFill>
                <a:latin typeface="+mj-lt"/>
              </a:rPr>
              <a:t>учнів</a:t>
            </a:r>
            <a:r>
              <a:rPr lang="ru-RU" dirty="0">
                <a:solidFill>
                  <a:srgbClr val="FF0000"/>
                </a:solidFill>
                <a:latin typeface="+mj-lt"/>
              </a:rPr>
              <a:t> та </a:t>
            </a:r>
            <a:r>
              <a:rPr lang="ru-RU" dirty="0" err="1">
                <a:solidFill>
                  <a:srgbClr val="FF0000"/>
                </a:solidFill>
                <a:latin typeface="+mj-lt"/>
              </a:rPr>
              <a:t>розвитку</a:t>
            </a:r>
            <a:r>
              <a:rPr lang="ru-RU" dirty="0">
                <a:solidFill>
                  <a:srgbClr val="FF0000"/>
                </a:solidFill>
                <a:latin typeface="+mj-lt"/>
              </a:rPr>
              <a:t> </a:t>
            </a:r>
            <a:r>
              <a:rPr lang="ru-RU" dirty="0" err="1">
                <a:solidFill>
                  <a:srgbClr val="FF0000"/>
                </a:solidFill>
                <a:latin typeface="+mj-lt"/>
              </a:rPr>
              <a:t>їх</a:t>
            </a:r>
            <a:r>
              <a:rPr lang="ru-RU" dirty="0">
                <a:solidFill>
                  <a:srgbClr val="FF0000"/>
                </a:solidFill>
                <a:latin typeface="+mj-lt"/>
              </a:rPr>
              <a:t> </a:t>
            </a:r>
            <a:r>
              <a:rPr lang="ru-RU" dirty="0" err="1">
                <a:solidFill>
                  <a:srgbClr val="FF0000"/>
                </a:solidFill>
                <a:latin typeface="+mj-lt"/>
              </a:rPr>
              <a:t>навичок</a:t>
            </a:r>
            <a:r>
              <a:rPr lang="ru-RU" dirty="0">
                <a:solidFill>
                  <a:srgbClr val="FF0000"/>
                </a:solidFill>
                <a:latin typeface="+mj-lt"/>
              </a:rPr>
              <a:t> у:</a:t>
            </a:r>
            <a:endParaRPr lang="en-US" dirty="0">
              <a:solidFill>
                <a:srgbClr val="FF0000"/>
              </a:solidFill>
              <a:latin typeface="+mj-lt"/>
            </a:endParaRPr>
          </a:p>
          <a:p>
            <a:pPr>
              <a:buFont typeface="Wingdings" panose="05000000000000000000" pitchFamily="2" charset="2"/>
              <a:buChar char="ü"/>
            </a:pPr>
            <a:r>
              <a:rPr lang="ru-RU" dirty="0" err="1">
                <a:solidFill>
                  <a:srgbClr val="FF0000"/>
                </a:solidFill>
                <a:latin typeface="+mj-lt"/>
              </a:rPr>
              <a:t>Підключенні</a:t>
            </a:r>
            <a:r>
              <a:rPr lang="ru-RU" dirty="0">
                <a:solidFill>
                  <a:srgbClr val="FF0000"/>
                </a:solidFill>
                <a:latin typeface="+mj-lt"/>
              </a:rPr>
              <a:t> смарт-</a:t>
            </a:r>
            <a:r>
              <a:rPr lang="ru-RU" dirty="0" err="1">
                <a:solidFill>
                  <a:srgbClr val="FF0000"/>
                </a:solidFill>
                <a:latin typeface="+mj-lt"/>
              </a:rPr>
              <a:t>пристроїв</a:t>
            </a:r>
            <a:r>
              <a:rPr lang="en-US" dirty="0">
                <a:solidFill>
                  <a:srgbClr val="FF0000"/>
                </a:solidFill>
                <a:latin typeface="+mj-lt"/>
              </a:rPr>
              <a:t> </a:t>
            </a:r>
            <a:r>
              <a:rPr lang="ru-RU" dirty="0">
                <a:solidFill>
                  <a:srgbClr val="FF0000"/>
                </a:solidFill>
                <a:latin typeface="+mj-lt"/>
              </a:rPr>
              <a:t>до сервера </a:t>
            </a:r>
            <a:r>
              <a:rPr lang="en-US" dirty="0">
                <a:solidFill>
                  <a:srgbClr val="FF0000"/>
                </a:solidFill>
                <a:latin typeface="+mj-lt"/>
              </a:rPr>
              <a:t>IoT</a:t>
            </a:r>
          </a:p>
          <a:p>
            <a:pPr>
              <a:buFont typeface="Wingdings" panose="05000000000000000000" pitchFamily="2" charset="2"/>
              <a:buChar char="ü"/>
            </a:pPr>
            <a:r>
              <a:rPr lang="ru-RU" dirty="0" err="1">
                <a:solidFill>
                  <a:srgbClr val="FF0000"/>
                </a:solidFill>
                <a:latin typeface="+mj-lt"/>
              </a:rPr>
              <a:t>Розробці</a:t>
            </a:r>
            <a:r>
              <a:rPr lang="ru-RU" dirty="0">
                <a:solidFill>
                  <a:srgbClr val="FF0000"/>
                </a:solidFill>
                <a:latin typeface="+mj-lt"/>
              </a:rPr>
              <a:t> </a:t>
            </a:r>
            <a:r>
              <a:rPr lang="ru-RU" dirty="0" err="1">
                <a:solidFill>
                  <a:srgbClr val="FF0000"/>
                </a:solidFill>
                <a:latin typeface="+mj-lt"/>
              </a:rPr>
              <a:t>інтерфейсу</a:t>
            </a:r>
            <a:r>
              <a:rPr lang="ru-RU" dirty="0">
                <a:solidFill>
                  <a:srgbClr val="FF0000"/>
                </a:solidFill>
                <a:latin typeface="+mj-lt"/>
              </a:rPr>
              <a:t> </a:t>
            </a:r>
            <a:r>
              <a:rPr lang="ru-RU" dirty="0" err="1">
                <a:solidFill>
                  <a:srgbClr val="FF0000"/>
                </a:solidFill>
                <a:latin typeface="+mj-lt"/>
              </a:rPr>
              <a:t>керування</a:t>
            </a:r>
            <a:r>
              <a:rPr lang="ru-RU" dirty="0">
                <a:solidFill>
                  <a:srgbClr val="FF0000"/>
                </a:solidFill>
                <a:latin typeface="+mj-lt"/>
              </a:rPr>
              <a:t> для</a:t>
            </a:r>
          </a:p>
          <a:p>
            <a:pPr>
              <a:buFont typeface="Wingdings" panose="05000000000000000000" pitchFamily="2" charset="2"/>
              <a:buChar char="ü"/>
            </a:pPr>
            <a:r>
              <a:rPr lang="ru-RU" dirty="0" err="1">
                <a:solidFill>
                  <a:srgbClr val="FF0000"/>
                </a:solidFill>
                <a:latin typeface="+mj-lt"/>
              </a:rPr>
              <a:t>Режимі</a:t>
            </a:r>
            <a:r>
              <a:rPr lang="ru-RU" dirty="0">
                <a:solidFill>
                  <a:srgbClr val="FF0000"/>
                </a:solidFill>
                <a:latin typeface="+mj-lt"/>
              </a:rPr>
              <a:t> </a:t>
            </a:r>
            <a:r>
              <a:rPr lang="ru-RU" dirty="0" err="1">
                <a:solidFill>
                  <a:srgbClr val="FF0000"/>
                </a:solidFill>
                <a:latin typeface="+mj-lt"/>
              </a:rPr>
              <a:t>роботи</a:t>
            </a:r>
            <a:r>
              <a:rPr lang="ru-RU" dirty="0">
                <a:solidFill>
                  <a:srgbClr val="FF0000"/>
                </a:solidFill>
                <a:latin typeface="+mj-lt"/>
              </a:rPr>
              <a:t> в реальному </a:t>
            </a:r>
            <a:r>
              <a:rPr lang="ru-RU" dirty="0" err="1">
                <a:solidFill>
                  <a:srgbClr val="FF0000"/>
                </a:solidFill>
                <a:latin typeface="+mj-lt"/>
              </a:rPr>
              <a:t>часі</a:t>
            </a:r>
            <a:endParaRPr lang="ru-RU" dirty="0">
              <a:solidFill>
                <a:srgbClr val="FF0000"/>
              </a:solidFill>
              <a:latin typeface="+mj-lt"/>
            </a:endParaRPr>
          </a:p>
          <a:p>
            <a:pPr>
              <a:buFont typeface="Wingdings" panose="05000000000000000000" pitchFamily="2" charset="2"/>
              <a:buChar char="ü"/>
            </a:pPr>
            <a:r>
              <a:rPr lang="ru-RU" dirty="0">
                <a:solidFill>
                  <a:srgbClr val="FF0000"/>
                </a:solidFill>
                <a:latin typeface="+mj-lt"/>
              </a:rPr>
              <a:t>Робота датчика </a:t>
            </a:r>
            <a:r>
              <a:rPr lang="ru-RU" dirty="0" err="1">
                <a:solidFill>
                  <a:srgbClr val="FF0000"/>
                </a:solidFill>
                <a:latin typeface="+mj-lt"/>
              </a:rPr>
              <a:t>температури</a:t>
            </a:r>
            <a:r>
              <a:rPr lang="ru-RU" dirty="0">
                <a:solidFill>
                  <a:srgbClr val="FF0000"/>
                </a:solidFill>
                <a:latin typeface="+mj-lt"/>
              </a:rPr>
              <a:t> та </a:t>
            </a:r>
            <a:r>
              <a:rPr lang="ru-RU" dirty="0" err="1">
                <a:solidFill>
                  <a:srgbClr val="FF0000"/>
                </a:solidFill>
                <a:latin typeface="+mj-lt"/>
              </a:rPr>
              <a:t>вологості</a:t>
            </a:r>
            <a:r>
              <a:rPr lang="ru-RU" dirty="0">
                <a:solidFill>
                  <a:srgbClr val="FF0000"/>
                </a:solidFill>
                <a:latin typeface="+mj-lt"/>
              </a:rPr>
              <a:t> </a:t>
            </a:r>
            <a:r>
              <a:rPr lang="en-US" dirty="0">
                <a:solidFill>
                  <a:srgbClr val="FF0000"/>
                </a:solidFill>
                <a:latin typeface="+mj-lt"/>
              </a:rPr>
              <a:t>DHT-22</a:t>
            </a:r>
          </a:p>
          <a:p>
            <a:pPr>
              <a:buFont typeface="Wingdings" panose="05000000000000000000" pitchFamily="2" charset="2"/>
              <a:buChar char="ü"/>
            </a:pPr>
            <a:r>
              <a:rPr lang="ru-RU" dirty="0" err="1">
                <a:solidFill>
                  <a:srgbClr val="FF0000"/>
                </a:solidFill>
                <a:latin typeface="+mj-lt"/>
              </a:rPr>
              <a:t>Робочий</a:t>
            </a:r>
            <a:r>
              <a:rPr lang="ru-RU" dirty="0">
                <a:solidFill>
                  <a:srgbClr val="FF0000"/>
                </a:solidFill>
                <a:latin typeface="+mj-lt"/>
              </a:rPr>
              <a:t> датчик </a:t>
            </a:r>
            <a:r>
              <a:rPr lang="ru-RU" dirty="0" err="1">
                <a:solidFill>
                  <a:srgbClr val="FF0000"/>
                </a:solidFill>
                <a:latin typeface="+mj-lt"/>
              </a:rPr>
              <a:t>температури</a:t>
            </a:r>
            <a:r>
              <a:rPr lang="ru-RU" dirty="0">
                <a:solidFill>
                  <a:srgbClr val="FF0000"/>
                </a:solidFill>
                <a:latin typeface="+mj-lt"/>
              </a:rPr>
              <a:t> </a:t>
            </a:r>
            <a:r>
              <a:rPr lang="en-US" dirty="0">
                <a:solidFill>
                  <a:srgbClr val="FF0000"/>
                </a:solidFill>
                <a:latin typeface="+mj-lt"/>
              </a:rPr>
              <a:t>DS18B20</a:t>
            </a:r>
          </a:p>
          <a:p>
            <a:pPr>
              <a:buFont typeface="Wingdings" panose="05000000000000000000" pitchFamily="2" charset="2"/>
              <a:buChar char="ü"/>
            </a:pPr>
            <a:r>
              <a:rPr lang="ru-RU" dirty="0" err="1">
                <a:solidFill>
                  <a:srgbClr val="FF0000"/>
                </a:solidFill>
                <a:latin typeface="+mj-lt"/>
              </a:rPr>
              <a:t>Операція</a:t>
            </a:r>
            <a:r>
              <a:rPr lang="ru-RU" dirty="0">
                <a:solidFill>
                  <a:srgbClr val="FF0000"/>
                </a:solidFill>
                <a:latin typeface="+mj-lt"/>
              </a:rPr>
              <a:t> </a:t>
            </a:r>
            <a:r>
              <a:rPr lang="ru-RU" dirty="0" err="1">
                <a:solidFill>
                  <a:srgbClr val="FF0000"/>
                </a:solidFill>
                <a:latin typeface="+mj-lt"/>
              </a:rPr>
              <a:t>передачі</a:t>
            </a:r>
            <a:r>
              <a:rPr lang="ru-RU" dirty="0">
                <a:solidFill>
                  <a:srgbClr val="FF0000"/>
                </a:solidFill>
                <a:latin typeface="+mj-lt"/>
              </a:rPr>
              <a:t> </a:t>
            </a:r>
            <a:r>
              <a:rPr lang="ru-RU" dirty="0" err="1">
                <a:solidFill>
                  <a:srgbClr val="FF0000"/>
                </a:solidFill>
                <a:latin typeface="+mj-lt"/>
              </a:rPr>
              <a:t>радіосигналу</a:t>
            </a:r>
            <a:r>
              <a:rPr lang="ru-RU" dirty="0">
                <a:solidFill>
                  <a:srgbClr val="FF0000"/>
                </a:solidFill>
                <a:latin typeface="+mj-lt"/>
              </a:rPr>
              <a:t> </a:t>
            </a:r>
            <a:r>
              <a:rPr lang="en-US" dirty="0">
                <a:solidFill>
                  <a:srgbClr val="FF0000"/>
                </a:solidFill>
                <a:latin typeface="+mj-lt"/>
              </a:rPr>
              <a:t>NRF24</a:t>
            </a:r>
          </a:p>
          <a:p>
            <a:pPr>
              <a:buFont typeface="Wingdings" panose="05000000000000000000" pitchFamily="2" charset="2"/>
              <a:buChar char="ü"/>
            </a:pPr>
            <a:r>
              <a:rPr lang="en-US" dirty="0">
                <a:solidFill>
                  <a:srgbClr val="FF0000"/>
                </a:solidFill>
                <a:latin typeface="+mj-lt"/>
              </a:rPr>
              <a:t>ESP8266 Wi-Fi Shield Operation</a:t>
            </a:r>
          </a:p>
          <a:p>
            <a:pPr>
              <a:buFont typeface="Wingdings" panose="05000000000000000000" pitchFamily="2" charset="2"/>
              <a:buChar char="ü"/>
            </a:pPr>
            <a:r>
              <a:rPr lang="ru-RU" dirty="0">
                <a:solidFill>
                  <a:srgbClr val="FF0000"/>
                </a:solidFill>
                <a:latin typeface="+mj-lt"/>
              </a:rPr>
              <a:t>Робота датчика </a:t>
            </a:r>
            <a:r>
              <a:rPr lang="ru-RU" dirty="0" err="1">
                <a:solidFill>
                  <a:srgbClr val="FF0000"/>
                </a:solidFill>
                <a:latin typeface="+mj-lt"/>
              </a:rPr>
              <a:t>вологості</a:t>
            </a:r>
            <a:r>
              <a:rPr lang="ru-RU" dirty="0">
                <a:solidFill>
                  <a:srgbClr val="FF0000"/>
                </a:solidFill>
                <a:latin typeface="+mj-lt"/>
              </a:rPr>
              <a:t> грунту (</a:t>
            </a:r>
            <a:r>
              <a:rPr lang="en-US" dirty="0">
                <a:solidFill>
                  <a:srgbClr val="FF0000"/>
                </a:solidFill>
                <a:latin typeface="+mj-lt"/>
              </a:rPr>
              <a:t>Decagon 5TM)</a:t>
            </a:r>
          </a:p>
          <a:p>
            <a:pPr>
              <a:buFont typeface="Wingdings" panose="05000000000000000000" pitchFamily="2" charset="2"/>
              <a:buChar char="ü"/>
            </a:pPr>
            <a:r>
              <a:rPr lang="en-US" dirty="0">
                <a:solidFill>
                  <a:srgbClr val="FF0000"/>
                </a:solidFill>
                <a:latin typeface="+mj-lt"/>
              </a:rPr>
              <a:t>Raspberry Pi SIM900 GSM</a:t>
            </a:r>
            <a:r>
              <a:rPr lang="uk-UA" dirty="0">
                <a:solidFill>
                  <a:srgbClr val="FF0000"/>
                </a:solidFill>
                <a:latin typeface="+mj-lt"/>
              </a:rPr>
              <a:t> </a:t>
            </a:r>
            <a:r>
              <a:rPr lang="ru-RU" dirty="0">
                <a:solidFill>
                  <a:srgbClr val="FF0000"/>
                </a:solidFill>
                <a:latin typeface="+mj-lt"/>
              </a:rPr>
              <a:t>щит</a:t>
            </a:r>
          </a:p>
          <a:p>
            <a:pPr>
              <a:buFont typeface="Wingdings" panose="05000000000000000000" pitchFamily="2" charset="2"/>
              <a:buChar char="ü"/>
            </a:pPr>
            <a:r>
              <a:rPr lang="en-US" dirty="0" err="1">
                <a:solidFill>
                  <a:srgbClr val="FF0000"/>
                </a:solidFill>
                <a:latin typeface="+mj-lt"/>
              </a:rPr>
              <a:t>Xbee</a:t>
            </a:r>
            <a:r>
              <a:rPr lang="en-US" dirty="0">
                <a:solidFill>
                  <a:srgbClr val="FF0000"/>
                </a:solidFill>
                <a:latin typeface="+mj-lt"/>
              </a:rPr>
              <a:t> Pro </a:t>
            </a:r>
            <a:r>
              <a:rPr lang="ru-RU" dirty="0" err="1">
                <a:solidFill>
                  <a:srgbClr val="FF0000"/>
                </a:solidFill>
                <a:latin typeface="+mj-lt"/>
              </a:rPr>
              <a:t>трансиверний</a:t>
            </a:r>
            <a:r>
              <a:rPr lang="ru-RU" dirty="0">
                <a:solidFill>
                  <a:srgbClr val="FF0000"/>
                </a:solidFill>
                <a:latin typeface="+mj-lt"/>
              </a:rPr>
              <a:t> щит</a:t>
            </a:r>
            <a:endParaRPr lang="uk-UA" dirty="0">
              <a:solidFill>
                <a:srgbClr val="FF0000"/>
              </a:solidFill>
              <a:latin typeface="+mj-lt"/>
            </a:endParaRPr>
          </a:p>
        </p:txBody>
      </p:sp>
      <p:sp>
        <p:nvSpPr>
          <p:cNvPr id="8" name="Title 1"/>
          <p:cNvSpPr txBox="1">
            <a:spLocks/>
          </p:cNvSpPr>
          <p:nvPr/>
        </p:nvSpPr>
        <p:spPr>
          <a:xfrm>
            <a:off x="1102895" y="136524"/>
            <a:ext cx="10515600" cy="1325563"/>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uk-UA" sz="3600" b="1" dirty="0"/>
              <a:t>Сільське господарство </a:t>
            </a:r>
            <a:br>
              <a:rPr lang="ru-RU" sz="3600" b="1" dirty="0"/>
            </a:br>
            <a:r>
              <a:rPr lang="ru-RU" sz="3600" b="1" dirty="0"/>
              <a:t>(</a:t>
            </a:r>
            <a:r>
              <a:rPr lang="uk-UA" sz="4000" dirty="0"/>
              <a:t>Вплив погодних умов на сільське господарство</a:t>
            </a:r>
            <a:r>
              <a:rPr lang="en-US" sz="4000" dirty="0"/>
              <a:t>)</a:t>
            </a:r>
            <a:endParaRPr lang="uk-UA" sz="4000" dirty="0"/>
          </a:p>
        </p:txBody>
      </p:sp>
      <p:pic>
        <p:nvPicPr>
          <p:cNvPr id="9" name="Picture 7"/>
          <p:cNvPicPr>
            <a:picLocks noChangeAspect="1"/>
          </p:cNvPicPr>
          <p:nvPr/>
        </p:nvPicPr>
        <p:blipFill>
          <a:blip r:embed="rId3"/>
          <a:stretch>
            <a:fillRect/>
          </a:stretch>
        </p:blipFill>
        <p:spPr>
          <a:xfrm>
            <a:off x="8468139" y="2269151"/>
            <a:ext cx="2886694" cy="2135152"/>
          </a:xfrm>
          <a:prstGeom prst="rect">
            <a:avLst/>
          </a:prstGeom>
          <a:ln w="88900" cap="sq" cmpd="thickThin">
            <a:solidFill>
              <a:srgbClr val="000000"/>
            </a:solidFill>
            <a:prstDash val="solid"/>
            <a:miter lim="800000"/>
          </a:ln>
          <a:effectLst>
            <a:innerShdw blurRad="76200">
              <a:srgbClr val="000000"/>
            </a:innerShdw>
          </a:effectLst>
        </p:spPr>
      </p:pic>
      <p:pic>
        <p:nvPicPr>
          <p:cNvPr id="10" name="Picture 6"/>
          <p:cNvPicPr>
            <a:picLocks noChangeAspect="1"/>
          </p:cNvPicPr>
          <p:nvPr/>
        </p:nvPicPr>
        <p:blipFill>
          <a:blip r:embed="rId4"/>
          <a:stretch>
            <a:fillRect/>
          </a:stretch>
        </p:blipFill>
        <p:spPr>
          <a:xfrm>
            <a:off x="8468139" y="4646534"/>
            <a:ext cx="2886695" cy="2091149"/>
          </a:xfrm>
          <a:prstGeom prst="rect">
            <a:avLst/>
          </a:prstGeom>
          <a:ln w="88900" cap="sq" cmpd="thickThin">
            <a:solidFill>
              <a:srgbClr val="000000"/>
            </a:solidFill>
            <a:prstDash val="solid"/>
            <a:miter lim="800000"/>
          </a:ln>
          <a:effectLst>
            <a:innerShdw blurRad="76200">
              <a:srgbClr val="000000"/>
            </a:innerShdw>
          </a:effectLst>
        </p:spPr>
      </p:pic>
      <p:sp>
        <p:nvSpPr>
          <p:cNvPr id="12" name="Footer Placeholder 4">
            <a:extLst>
              <a:ext uri="{FF2B5EF4-FFF2-40B4-BE49-F238E27FC236}">
                <a16:creationId xmlns:a16="http://schemas.microsoft.com/office/drawing/2014/main" id="{4529401A-5DC0-4C55-8DFF-D97B71AF9F18}"/>
              </a:ext>
            </a:extLst>
          </p:cNvPr>
          <p:cNvSpPr>
            <a:spLocks noGrp="1"/>
          </p:cNvSpPr>
          <p:nvPr>
            <p:ph type="ftr" sz="quarter" idx="11"/>
          </p:nvPr>
        </p:nvSpPr>
        <p:spPr>
          <a:xfrm>
            <a:off x="2670313" y="6372559"/>
            <a:ext cx="5499652" cy="365125"/>
          </a:xfrm>
        </p:spPr>
        <p:txBody>
          <a:bodyPr/>
          <a:lstStyle/>
          <a:p>
            <a:r>
              <a:rPr lang="uk-UA" kern="0" dirty="0">
                <a:solidFill>
                  <a:schemeClr val="tx1"/>
                </a:solidFill>
              </a:rPr>
              <a:t>Адаптивне навчальне середовище для забезпечення компетенцій в галузі впливу місцевих погодних умов, якості повітря та клімату на економіку та соціум</a:t>
            </a:r>
            <a:r>
              <a:rPr lang="en-US" dirty="0"/>
              <a:t>,  561975-EPP-1-2015-1-FI-EPPKA2-CBHE-JP</a:t>
            </a:r>
          </a:p>
        </p:txBody>
      </p:sp>
    </p:spTree>
    <p:extLst>
      <p:ext uri="{BB962C8B-B14F-4D97-AF65-F5344CB8AC3E}">
        <p14:creationId xmlns:p14="http://schemas.microsoft.com/office/powerpoint/2010/main" val="9295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1179" y="244810"/>
            <a:ext cx="10515600" cy="1325563"/>
          </a:xfrm>
        </p:spPr>
        <p:txBody>
          <a:bodyPr>
            <a:normAutofit/>
          </a:bodyPr>
          <a:lstStyle/>
          <a:p>
            <a:r>
              <a:rPr lang="uk-UA" sz="4000" b="1" dirty="0"/>
              <a:t>Галузеві курси</a:t>
            </a:r>
            <a:endParaRPr lang="uk-UA" sz="4000" dirty="0"/>
          </a:p>
        </p:txBody>
      </p:sp>
      <p:sp>
        <p:nvSpPr>
          <p:cNvPr id="3" name="Content Placeholder 2"/>
          <p:cNvSpPr>
            <a:spLocks noGrp="1"/>
          </p:cNvSpPr>
          <p:nvPr>
            <p:ph idx="1"/>
          </p:nvPr>
        </p:nvSpPr>
        <p:spPr>
          <a:xfrm>
            <a:off x="685800" y="1621087"/>
            <a:ext cx="10643937" cy="2842629"/>
          </a:xfrm>
        </p:spPr>
        <p:txBody>
          <a:bodyPr>
            <a:normAutofit/>
          </a:bodyPr>
          <a:lstStyle/>
          <a:p>
            <a:pPr algn="just"/>
            <a:r>
              <a:rPr lang="ru-RU" dirty="0" err="1">
                <a:latin typeface="+mj-lt"/>
              </a:rPr>
              <a:t>Галузеві</a:t>
            </a:r>
            <a:r>
              <a:rPr lang="ru-RU" dirty="0">
                <a:latin typeface="+mj-lt"/>
              </a:rPr>
              <a:t> </a:t>
            </a:r>
            <a:r>
              <a:rPr lang="ru-RU" dirty="0" err="1">
                <a:latin typeface="+mj-lt"/>
              </a:rPr>
              <a:t>курси</a:t>
            </a:r>
            <a:r>
              <a:rPr lang="ru-RU" dirty="0">
                <a:latin typeface="+mj-lt"/>
              </a:rPr>
              <a:t>, </a:t>
            </a:r>
            <a:r>
              <a:rPr lang="ru-RU" dirty="0" err="1">
                <a:latin typeface="+mj-lt"/>
              </a:rPr>
              <a:t>розроблені</a:t>
            </a:r>
            <a:r>
              <a:rPr lang="ru-RU" dirty="0">
                <a:latin typeface="+mj-lt"/>
              </a:rPr>
              <a:t> в межах проекту, </a:t>
            </a:r>
            <a:r>
              <a:rPr lang="ru-RU" dirty="0" err="1">
                <a:latin typeface="+mj-lt"/>
              </a:rPr>
              <a:t>включені</a:t>
            </a:r>
            <a:r>
              <a:rPr lang="ru-RU" dirty="0">
                <a:latin typeface="+mj-lt"/>
              </a:rPr>
              <a:t> до </a:t>
            </a:r>
            <a:r>
              <a:rPr lang="ru-RU" dirty="0" err="1">
                <a:latin typeface="+mj-lt"/>
              </a:rPr>
              <a:t>навчальних</a:t>
            </a:r>
            <a:r>
              <a:rPr lang="ru-RU" dirty="0">
                <a:latin typeface="+mj-lt"/>
              </a:rPr>
              <a:t> </a:t>
            </a:r>
            <a:r>
              <a:rPr lang="ru-RU" dirty="0" err="1">
                <a:latin typeface="+mj-lt"/>
              </a:rPr>
              <a:t>програм</a:t>
            </a:r>
            <a:r>
              <a:rPr lang="ru-RU" dirty="0">
                <a:latin typeface="+mj-lt"/>
              </a:rPr>
              <a:t> </a:t>
            </a:r>
            <a:r>
              <a:rPr lang="ru-RU" dirty="0" err="1">
                <a:latin typeface="+mj-lt"/>
              </a:rPr>
              <a:t>партнерських</a:t>
            </a:r>
            <a:r>
              <a:rPr lang="ru-RU" dirty="0">
                <a:latin typeface="+mj-lt"/>
              </a:rPr>
              <a:t> ВНЗ.</a:t>
            </a:r>
          </a:p>
          <a:p>
            <a:pPr algn="just"/>
            <a:r>
              <a:rPr lang="ru-RU" dirty="0">
                <a:latin typeface="+mj-lt"/>
              </a:rPr>
              <a:t>Курс з </a:t>
            </a:r>
            <a:r>
              <a:rPr lang="ru-RU" dirty="0" err="1">
                <a:latin typeface="+mj-lt"/>
              </a:rPr>
              <a:t>питань</a:t>
            </a:r>
            <a:r>
              <a:rPr lang="ru-RU" dirty="0">
                <a:latin typeface="+mj-lt"/>
              </a:rPr>
              <a:t> </a:t>
            </a:r>
            <a:r>
              <a:rPr lang="ru-RU" dirty="0" err="1">
                <a:latin typeface="+mj-lt"/>
              </a:rPr>
              <a:t>сільського</a:t>
            </a:r>
            <a:r>
              <a:rPr lang="ru-RU" dirty="0">
                <a:latin typeface="+mj-lt"/>
              </a:rPr>
              <a:t> </a:t>
            </a:r>
            <a:r>
              <a:rPr lang="ru-RU" dirty="0" err="1">
                <a:latin typeface="+mj-lt"/>
              </a:rPr>
              <a:t>господарства</a:t>
            </a:r>
            <a:r>
              <a:rPr lang="ru-RU" dirty="0">
                <a:latin typeface="+mj-lt"/>
              </a:rPr>
              <a:t> </a:t>
            </a:r>
            <a:r>
              <a:rPr lang="ru-RU" dirty="0" err="1">
                <a:latin typeface="+mj-lt"/>
              </a:rPr>
              <a:t>впроваджується</a:t>
            </a:r>
            <a:r>
              <a:rPr lang="ru-RU" dirty="0">
                <a:latin typeface="+mj-lt"/>
              </a:rPr>
              <a:t> в </a:t>
            </a:r>
            <a:r>
              <a:rPr lang="ru-RU" dirty="0" err="1">
                <a:latin typeface="+mj-lt"/>
              </a:rPr>
              <a:t>навчальний</a:t>
            </a:r>
            <a:r>
              <a:rPr lang="ru-RU" dirty="0">
                <a:latin typeface="+mj-lt"/>
              </a:rPr>
              <a:t> </a:t>
            </a:r>
            <a:r>
              <a:rPr lang="ru-RU" dirty="0" err="1">
                <a:latin typeface="+mj-lt"/>
              </a:rPr>
              <a:t>процес</a:t>
            </a:r>
            <a:r>
              <a:rPr lang="ru-RU" dirty="0">
                <a:latin typeface="+mj-lt"/>
              </a:rPr>
              <a:t> </a:t>
            </a:r>
            <a:r>
              <a:rPr lang="ru-RU" dirty="0" err="1">
                <a:latin typeface="+mj-lt"/>
              </a:rPr>
              <a:t>українських</a:t>
            </a:r>
            <a:r>
              <a:rPr lang="ru-RU" dirty="0">
                <a:latin typeface="+mj-lt"/>
              </a:rPr>
              <a:t> </a:t>
            </a:r>
            <a:r>
              <a:rPr lang="ru-RU" dirty="0" err="1">
                <a:latin typeface="+mj-lt"/>
              </a:rPr>
              <a:t>аграрних</a:t>
            </a:r>
            <a:r>
              <a:rPr lang="ru-RU" dirty="0">
                <a:latin typeface="+mj-lt"/>
              </a:rPr>
              <a:t> </a:t>
            </a:r>
            <a:r>
              <a:rPr lang="ru-RU" dirty="0" err="1">
                <a:latin typeface="+mj-lt"/>
              </a:rPr>
              <a:t>університетів</a:t>
            </a:r>
            <a:r>
              <a:rPr lang="ru-RU" dirty="0">
                <a:latin typeface="+mj-lt"/>
              </a:rPr>
              <a:t> для </a:t>
            </a:r>
            <a:r>
              <a:rPr lang="ru-RU" dirty="0" err="1">
                <a:latin typeface="+mj-lt"/>
              </a:rPr>
              <a:t>проведення</a:t>
            </a:r>
            <a:r>
              <a:rPr lang="ru-RU" dirty="0">
                <a:latin typeface="+mj-lt"/>
              </a:rPr>
              <a:t> </a:t>
            </a:r>
            <a:r>
              <a:rPr lang="ru-RU" dirty="0" err="1">
                <a:latin typeface="+mj-lt"/>
              </a:rPr>
              <a:t>оцінки</a:t>
            </a:r>
            <a:r>
              <a:rPr lang="ru-RU" dirty="0">
                <a:latin typeface="+mj-lt"/>
              </a:rPr>
              <a:t> та </a:t>
            </a:r>
            <a:r>
              <a:rPr lang="ru-RU" dirty="0" err="1">
                <a:latin typeface="+mj-lt"/>
              </a:rPr>
              <a:t>обліку</a:t>
            </a:r>
            <a:r>
              <a:rPr lang="ru-RU" dirty="0">
                <a:latin typeface="+mj-lt"/>
              </a:rPr>
              <a:t> </a:t>
            </a:r>
            <a:r>
              <a:rPr lang="ru-RU" dirty="0" err="1">
                <a:latin typeface="+mj-lt"/>
              </a:rPr>
              <a:t>впливу</a:t>
            </a:r>
            <a:r>
              <a:rPr lang="ru-RU" dirty="0">
                <a:latin typeface="+mj-lt"/>
              </a:rPr>
              <a:t> </a:t>
            </a:r>
            <a:r>
              <a:rPr lang="ru-RU" dirty="0" err="1">
                <a:latin typeface="+mj-lt"/>
              </a:rPr>
              <a:t>метеорологічних</a:t>
            </a:r>
            <a:r>
              <a:rPr lang="ru-RU" dirty="0">
                <a:latin typeface="+mj-lt"/>
              </a:rPr>
              <a:t> умов на урожай </a:t>
            </a:r>
            <a:r>
              <a:rPr lang="ru-RU" dirty="0" err="1">
                <a:latin typeface="+mj-lt"/>
              </a:rPr>
              <a:t>рослинництва</a:t>
            </a:r>
            <a:r>
              <a:rPr lang="ru-RU" dirty="0">
                <a:latin typeface="+mj-lt"/>
              </a:rPr>
              <a:t> та </a:t>
            </a:r>
            <a:r>
              <a:rPr lang="ru-RU" dirty="0" err="1">
                <a:latin typeface="+mj-lt"/>
              </a:rPr>
              <a:t>тваринництва</a:t>
            </a:r>
            <a:r>
              <a:rPr lang="ru-RU" dirty="0">
                <a:latin typeface="+mj-lt"/>
              </a:rPr>
              <a:t>.</a:t>
            </a:r>
            <a:endParaRPr lang="uk-UA" dirty="0">
              <a:latin typeface="+mj-lt"/>
            </a:endParaRPr>
          </a:p>
        </p:txBody>
      </p:sp>
      <p:sp>
        <p:nvSpPr>
          <p:cNvPr id="6" name="Slide Number Placeholder 5"/>
          <p:cNvSpPr>
            <a:spLocks noGrp="1"/>
          </p:cNvSpPr>
          <p:nvPr>
            <p:ph type="sldNum" sz="quarter" idx="12"/>
          </p:nvPr>
        </p:nvSpPr>
        <p:spPr/>
        <p:txBody>
          <a:bodyPr/>
          <a:lstStyle/>
          <a:p>
            <a:fld id="{9CD8D479-8942-46E8-A226-A4E01F7A105C}" type="slidenum">
              <a:rPr lang="en-US" smtClean="0"/>
              <a:t>22</a:t>
            </a:fld>
            <a:endParaRPr lang="en-US" dirty="0"/>
          </a:p>
        </p:txBody>
      </p:sp>
      <p:pic>
        <p:nvPicPr>
          <p:cNvPr id="8" name="Рисунок 7" descr="K:\ОДЕКУ 85\pictures\vb2.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53698" y="4215077"/>
            <a:ext cx="2522855" cy="1892935"/>
          </a:xfrm>
          <a:prstGeom prst="rect">
            <a:avLst/>
          </a:prstGeom>
          <a:noFill/>
          <a:ln>
            <a:noFill/>
          </a:ln>
        </p:spPr>
      </p:pic>
      <p:pic>
        <p:nvPicPr>
          <p:cNvPr id="9" name="Рисунок 8" descr="K:\PHOTO OSENU\PHOTO for SITE\YSSS 2011\IMG_1520.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53483" y="4215078"/>
            <a:ext cx="2518527" cy="1892935"/>
          </a:xfrm>
          <a:prstGeom prst="rect">
            <a:avLst/>
          </a:prstGeom>
          <a:noFill/>
          <a:ln>
            <a:noFill/>
          </a:ln>
        </p:spPr>
      </p:pic>
      <p:pic>
        <p:nvPicPr>
          <p:cNvPr id="10" name="Рисунок 9" descr="K:\ОДЕКУ 85\pictures\Scientific2.jpg"/>
          <p:cNvPicPr/>
          <p:nvPr/>
        </p:nvPicPr>
        <p:blipFill>
          <a:blip r:embed="rId4">
            <a:extLst>
              <a:ext uri="{28A0092B-C50C-407E-A947-70E740481C1C}">
                <a14:useLocalDpi xmlns:a14="http://schemas.microsoft.com/office/drawing/2010/main" val="0"/>
              </a:ext>
            </a:extLst>
          </a:blip>
          <a:srcRect/>
          <a:stretch>
            <a:fillRect/>
          </a:stretch>
        </p:blipFill>
        <p:spPr bwMode="auto">
          <a:xfrm>
            <a:off x="4319336" y="4215078"/>
            <a:ext cx="3506269" cy="1892935"/>
          </a:xfrm>
          <a:prstGeom prst="rect">
            <a:avLst/>
          </a:prstGeom>
          <a:noFill/>
          <a:ln>
            <a:noFill/>
          </a:ln>
        </p:spPr>
      </p:pic>
      <p:sp>
        <p:nvSpPr>
          <p:cNvPr id="11" name="Footer Placeholder 4">
            <a:extLst>
              <a:ext uri="{FF2B5EF4-FFF2-40B4-BE49-F238E27FC236}">
                <a16:creationId xmlns:a16="http://schemas.microsoft.com/office/drawing/2014/main" id="{55995B90-201F-453B-AFF3-8930E5682382}"/>
              </a:ext>
            </a:extLst>
          </p:cNvPr>
          <p:cNvSpPr>
            <a:spLocks noGrp="1"/>
          </p:cNvSpPr>
          <p:nvPr>
            <p:ph type="ftr" sz="quarter" idx="11"/>
          </p:nvPr>
        </p:nvSpPr>
        <p:spPr>
          <a:xfrm>
            <a:off x="3346174" y="6356349"/>
            <a:ext cx="5499652" cy="365125"/>
          </a:xfrm>
        </p:spPr>
        <p:txBody>
          <a:bodyPr/>
          <a:lstStyle/>
          <a:p>
            <a:r>
              <a:rPr lang="uk-UA" kern="0" dirty="0">
                <a:solidFill>
                  <a:schemeClr val="tx1"/>
                </a:solidFill>
              </a:rPr>
              <a:t>Адаптивне навчальне середовище для забезпечення компетенцій в галузі впливу місцевих погодних умов, якості повітря та клімату на економіку та соціум</a:t>
            </a:r>
            <a:r>
              <a:rPr lang="en-US" dirty="0"/>
              <a:t>,  561975-EPP-1-2015-1-FI-EPPKA2-CBHE-JP</a:t>
            </a:r>
          </a:p>
        </p:txBody>
      </p:sp>
    </p:spTree>
    <p:extLst>
      <p:ext uri="{BB962C8B-B14F-4D97-AF65-F5344CB8AC3E}">
        <p14:creationId xmlns:p14="http://schemas.microsoft.com/office/powerpoint/2010/main" val="1609233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51777" y="2263914"/>
            <a:ext cx="6949440" cy="2500592"/>
          </a:xfrm>
        </p:spPr>
        <p:txBody>
          <a:bodyPr>
            <a:normAutofit/>
          </a:bodyPr>
          <a:lstStyle/>
          <a:p>
            <a:r>
              <a:rPr lang="ru-RU" sz="2400" b="1" dirty="0"/>
              <a:t>РП</a:t>
            </a:r>
            <a:r>
              <a:rPr lang="ru-RU" sz="3200" b="1" dirty="0"/>
              <a:t>0</a:t>
            </a:r>
            <a:r>
              <a:rPr lang="en-US" sz="3200" b="1" dirty="0"/>
              <a:t>2</a:t>
            </a:r>
            <a:r>
              <a:rPr lang="ru-RU" sz="2400" b="1" dirty="0"/>
              <a:t>. РОЗРОБКА НАВЧАЛЬНО-МЕТОДИЧНИХ МАТЕРІАЛІВ І ПІДГОТОВКА КАДРІВ</a:t>
            </a:r>
            <a:endParaRPr lang="en-US" sz="2400" dirty="0"/>
          </a:p>
        </p:txBody>
      </p:sp>
      <p:sp>
        <p:nvSpPr>
          <p:cNvPr id="5" name="Title 1"/>
          <p:cNvSpPr txBox="1">
            <a:spLocks/>
          </p:cNvSpPr>
          <p:nvPr/>
        </p:nvSpPr>
        <p:spPr>
          <a:xfrm>
            <a:off x="3342406" y="2263913"/>
            <a:ext cx="4555889" cy="1296701"/>
          </a:xfrm>
          <a:prstGeom prst="rect">
            <a:avLst/>
          </a:prstGeom>
        </p:spPr>
        <p:txBody>
          <a:bodyPr vert="horz" lIns="91440" tIns="45720" rIns="91440" bIns="45720" rtlCol="0" anchor="b">
            <a:normAutofit fontScale="77500" lnSpcReduction="20000"/>
          </a:bodyPr>
          <a:lstStyle>
            <a:lvl1pPr algn="l" defTabSz="914400" rtl="0" eaLnBrk="1" latinLnBrk="0" hangingPunct="1">
              <a:spcBef>
                <a:spcPct val="0"/>
              </a:spcBef>
              <a:buNone/>
              <a:defRPr sz="6000" kern="1200">
                <a:solidFill>
                  <a:schemeClr val="bg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uk-UA" sz="6000" b="0" i="0" u="none" strike="noStrike" kern="1200" cap="none" spc="0" normalizeH="0" baseline="0" noProof="0" dirty="0">
                <a:ln>
                  <a:noFill/>
                </a:ln>
                <a:solidFill>
                  <a:schemeClr val="bg1"/>
                </a:solidFill>
                <a:effectLst/>
                <a:uLnTx/>
                <a:uFillTx/>
                <a:latin typeface="+mj-lt"/>
                <a:ea typeface="+mj-ea"/>
                <a:cs typeface="+mj-cs"/>
              </a:rPr>
              <a:t>Дякую за увагу</a:t>
            </a:r>
            <a:r>
              <a:rPr kumimoji="0" lang="en-US" sz="6000" b="0" i="0" u="none" strike="noStrike" kern="1200" cap="none" spc="0" normalizeH="0" baseline="0" noProof="0" dirty="0">
                <a:ln>
                  <a:noFill/>
                </a:ln>
                <a:solidFill>
                  <a:schemeClr val="bg1"/>
                </a:solidFill>
                <a:effectLst/>
                <a:uLnTx/>
                <a:uFillTx/>
                <a:latin typeface="+mj-lt"/>
                <a:ea typeface="+mj-ea"/>
                <a:cs typeface="+mj-cs"/>
              </a:rPr>
              <a:t>!</a:t>
            </a:r>
          </a:p>
        </p:txBody>
      </p:sp>
      <p:sp>
        <p:nvSpPr>
          <p:cNvPr id="6" name="TextBox 5"/>
          <p:cNvSpPr txBox="1"/>
          <p:nvPr/>
        </p:nvSpPr>
        <p:spPr>
          <a:xfrm>
            <a:off x="-146418" y="6125953"/>
            <a:ext cx="11970311" cy="954107"/>
          </a:xfrm>
          <a:prstGeom prst="rect">
            <a:avLst/>
          </a:prstGeom>
          <a:noFill/>
        </p:spPr>
        <p:txBody>
          <a:bodyPr wrap="square" rtlCol="0">
            <a:spAutoFit/>
          </a:bodyPr>
          <a:lstStyle/>
          <a:p>
            <a:pPr lvl="0" algn="ctr" defTabSz="914400">
              <a:defRPr/>
            </a:pPr>
            <a:r>
              <a:rPr lang="ru-RU" sz="1400" kern="0" dirty="0" err="1">
                <a:solidFill>
                  <a:schemeClr val="bg1"/>
                </a:solidFill>
              </a:rPr>
              <a:t>Адаптивне</a:t>
            </a:r>
            <a:r>
              <a:rPr lang="ru-RU" sz="1400" kern="0" dirty="0">
                <a:solidFill>
                  <a:schemeClr val="bg1"/>
                </a:solidFill>
              </a:rPr>
              <a:t> </a:t>
            </a:r>
            <a:r>
              <a:rPr lang="ru-RU" sz="1400" kern="0" dirty="0" err="1">
                <a:solidFill>
                  <a:schemeClr val="bg1"/>
                </a:solidFill>
              </a:rPr>
              <a:t>навчальне</a:t>
            </a:r>
            <a:r>
              <a:rPr lang="ru-RU" sz="1400" kern="0" dirty="0">
                <a:solidFill>
                  <a:schemeClr val="bg1"/>
                </a:solidFill>
              </a:rPr>
              <a:t> </a:t>
            </a:r>
            <a:r>
              <a:rPr lang="ru-RU" sz="1400" kern="0" dirty="0" err="1">
                <a:solidFill>
                  <a:schemeClr val="bg1"/>
                </a:solidFill>
              </a:rPr>
              <a:t>середовище</a:t>
            </a:r>
            <a:r>
              <a:rPr lang="ru-RU" sz="1400" kern="0" dirty="0">
                <a:solidFill>
                  <a:schemeClr val="bg1"/>
                </a:solidFill>
              </a:rPr>
              <a:t> для </a:t>
            </a:r>
            <a:r>
              <a:rPr lang="ru-RU" sz="1400" kern="0" dirty="0" err="1">
                <a:solidFill>
                  <a:schemeClr val="bg1"/>
                </a:solidFill>
              </a:rPr>
              <a:t>забезпечення</a:t>
            </a:r>
            <a:r>
              <a:rPr lang="ru-RU" sz="1400" kern="0" dirty="0">
                <a:solidFill>
                  <a:schemeClr val="bg1"/>
                </a:solidFill>
              </a:rPr>
              <a:t> </a:t>
            </a:r>
            <a:r>
              <a:rPr lang="ru-RU" sz="1400" kern="0" dirty="0" err="1">
                <a:solidFill>
                  <a:schemeClr val="bg1"/>
                </a:solidFill>
              </a:rPr>
              <a:t>компетенцій</a:t>
            </a:r>
            <a:r>
              <a:rPr lang="ru-RU" sz="1400" kern="0" dirty="0">
                <a:solidFill>
                  <a:schemeClr val="bg1"/>
                </a:solidFill>
              </a:rPr>
              <a:t> в </a:t>
            </a:r>
            <a:r>
              <a:rPr lang="ru-RU" sz="1400" kern="0" dirty="0" err="1">
                <a:solidFill>
                  <a:schemeClr val="bg1"/>
                </a:solidFill>
              </a:rPr>
              <a:t>галузі</a:t>
            </a:r>
            <a:r>
              <a:rPr lang="ru-RU" sz="1400" kern="0" dirty="0">
                <a:solidFill>
                  <a:schemeClr val="bg1"/>
                </a:solidFill>
              </a:rPr>
              <a:t> </a:t>
            </a:r>
            <a:r>
              <a:rPr lang="ru-RU" sz="1400" kern="0" dirty="0" err="1">
                <a:solidFill>
                  <a:schemeClr val="bg1"/>
                </a:solidFill>
              </a:rPr>
              <a:t>впливу</a:t>
            </a:r>
            <a:r>
              <a:rPr lang="ru-RU" sz="1400" kern="0" dirty="0">
                <a:solidFill>
                  <a:schemeClr val="bg1"/>
                </a:solidFill>
              </a:rPr>
              <a:t> </a:t>
            </a:r>
            <a:r>
              <a:rPr lang="ru-RU" sz="1400" kern="0" dirty="0" err="1">
                <a:solidFill>
                  <a:schemeClr val="bg1"/>
                </a:solidFill>
              </a:rPr>
              <a:t>місцевих</a:t>
            </a:r>
            <a:r>
              <a:rPr lang="ru-RU" sz="1400" kern="0" dirty="0">
                <a:solidFill>
                  <a:schemeClr val="bg1"/>
                </a:solidFill>
              </a:rPr>
              <a:t> </a:t>
            </a:r>
            <a:r>
              <a:rPr lang="ru-RU" sz="1400" kern="0" dirty="0" err="1">
                <a:solidFill>
                  <a:schemeClr val="bg1"/>
                </a:solidFill>
              </a:rPr>
              <a:t>погодних</a:t>
            </a:r>
            <a:r>
              <a:rPr lang="ru-RU" sz="1400" kern="0" dirty="0">
                <a:solidFill>
                  <a:schemeClr val="bg1"/>
                </a:solidFill>
              </a:rPr>
              <a:t> умов, </a:t>
            </a:r>
          </a:p>
          <a:p>
            <a:pPr lvl="0" algn="ctr" defTabSz="914400">
              <a:defRPr/>
            </a:pPr>
            <a:r>
              <a:rPr lang="ru-RU" sz="1400" kern="0" dirty="0" err="1">
                <a:solidFill>
                  <a:schemeClr val="bg1"/>
                </a:solidFill>
              </a:rPr>
              <a:t>якості</a:t>
            </a:r>
            <a:r>
              <a:rPr lang="ru-RU" sz="1400" kern="0" dirty="0">
                <a:solidFill>
                  <a:schemeClr val="bg1"/>
                </a:solidFill>
              </a:rPr>
              <a:t> </a:t>
            </a:r>
            <a:r>
              <a:rPr lang="ru-RU" sz="1400" kern="0" dirty="0" err="1">
                <a:solidFill>
                  <a:schemeClr val="bg1"/>
                </a:solidFill>
              </a:rPr>
              <a:t>повітря</a:t>
            </a:r>
            <a:r>
              <a:rPr lang="ru-RU" sz="1400" kern="0" dirty="0">
                <a:solidFill>
                  <a:schemeClr val="bg1"/>
                </a:solidFill>
              </a:rPr>
              <a:t> та </a:t>
            </a:r>
            <a:r>
              <a:rPr lang="ru-RU" sz="1400" kern="0" dirty="0" err="1">
                <a:solidFill>
                  <a:schemeClr val="bg1"/>
                </a:solidFill>
              </a:rPr>
              <a:t>клімату</a:t>
            </a:r>
            <a:r>
              <a:rPr lang="ru-RU" sz="1400" kern="0" dirty="0">
                <a:solidFill>
                  <a:schemeClr val="bg1"/>
                </a:solidFill>
              </a:rPr>
              <a:t> на </a:t>
            </a:r>
            <a:r>
              <a:rPr lang="ru-RU" sz="1400" kern="0" dirty="0" err="1">
                <a:solidFill>
                  <a:schemeClr val="bg1"/>
                </a:solidFill>
              </a:rPr>
              <a:t>економіку</a:t>
            </a:r>
            <a:r>
              <a:rPr lang="ru-RU" sz="1400" kern="0" dirty="0">
                <a:solidFill>
                  <a:schemeClr val="bg1"/>
                </a:solidFill>
              </a:rPr>
              <a:t> та </a:t>
            </a:r>
            <a:r>
              <a:rPr lang="ru-RU" sz="1400" kern="0" dirty="0" err="1">
                <a:solidFill>
                  <a:schemeClr val="bg1"/>
                </a:solidFill>
              </a:rPr>
              <a:t>соціум</a:t>
            </a:r>
            <a:r>
              <a:rPr lang="ru-RU" sz="1400" kern="0" dirty="0">
                <a:solidFill>
                  <a:schemeClr val="bg1"/>
                </a:solidFill>
              </a:rPr>
              <a:t>, </a:t>
            </a:r>
          </a:p>
          <a:p>
            <a:pPr lvl="0" algn="ctr" defTabSz="914400">
              <a:defRPr/>
            </a:pPr>
            <a:r>
              <a:rPr lang="ru-RU" sz="1400" kern="0" dirty="0">
                <a:solidFill>
                  <a:schemeClr val="bg1"/>
                </a:solidFill>
              </a:rPr>
              <a:t> 561975-</a:t>
            </a:r>
            <a:r>
              <a:rPr lang="en-US" sz="1400" kern="0" dirty="0">
                <a:solidFill>
                  <a:schemeClr val="bg1"/>
                </a:solidFill>
              </a:rPr>
              <a:t>EPP-1-2015-1-FI-EPPKA2-CBHE-JP</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chemeClr val="bg1"/>
              </a:solidFill>
              <a:effectLst/>
              <a:uLnTx/>
              <a:uFillTx/>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3859" y="471272"/>
            <a:ext cx="1140376" cy="1140376"/>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3180" y="689122"/>
            <a:ext cx="3460393" cy="704676"/>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05121" y="451525"/>
            <a:ext cx="1181412" cy="1179870"/>
          </a:xfrm>
          <a:prstGeom prst="rect">
            <a:avLst/>
          </a:prstGeom>
        </p:spPr>
      </p:pic>
      <p:sp>
        <p:nvSpPr>
          <p:cNvPr id="10" name="Subtitle 2"/>
          <p:cNvSpPr txBox="1">
            <a:spLocks/>
          </p:cNvSpPr>
          <p:nvPr/>
        </p:nvSpPr>
        <p:spPr>
          <a:xfrm>
            <a:off x="1751777" y="5402685"/>
            <a:ext cx="4086961" cy="444442"/>
          </a:xfrm>
          <a:prstGeom prst="rect">
            <a:avLst/>
          </a:prstGeom>
        </p:spPr>
        <p:txBody>
          <a:bodyPr vert="horz" lIns="91440" tIns="45720" rIns="91440" bIns="45720" rtlCol="0">
            <a:normAutofit fontScale="47500" lnSpcReduction="20000"/>
          </a:bodyPr>
          <a:lstStyle>
            <a:lvl1pPr marL="0" indent="0" algn="l" defTabSz="914400" rtl="0" eaLnBrk="1" latinLnBrk="0" hangingPunct="1">
              <a:lnSpc>
                <a:spcPct val="90000"/>
              </a:lnSpc>
              <a:spcBef>
                <a:spcPts val="0"/>
              </a:spcBef>
              <a:buFont typeface="Arial" panose="020B0604020202020204" pitchFamily="34" charset="0"/>
              <a:buNone/>
              <a:defRPr sz="2400" kern="1200">
                <a:solidFill>
                  <a:schemeClr val="bg1"/>
                </a:solidFill>
                <a:latin typeface="+mn-lt"/>
                <a:ea typeface="+mn-ea"/>
                <a:cs typeface="+mn-cs"/>
              </a:defRPr>
            </a:lvl1pPr>
            <a:lvl2pPr marL="457200" indent="0" algn="l" defTabSz="914400" rtl="0" eaLnBrk="1" latinLnBrk="0" hangingPunct="1">
              <a:lnSpc>
                <a:spcPct val="90000"/>
              </a:lnSpc>
              <a:spcBef>
                <a:spcPts val="400"/>
              </a:spcBef>
              <a:buFont typeface="Arial" panose="020B0604020202020204" pitchFamily="34" charset="0"/>
              <a:buNone/>
              <a:defRPr sz="2000" kern="1200">
                <a:solidFill>
                  <a:schemeClr val="tx1"/>
                </a:solidFill>
                <a:latin typeface="+mn-lt"/>
                <a:ea typeface="+mn-ea"/>
                <a:cs typeface="+mn-cs"/>
              </a:defRPr>
            </a:lvl2pPr>
            <a:lvl3pPr marL="914400" indent="0" algn="l" defTabSz="914400" rtl="0" eaLnBrk="1" latinLnBrk="0" hangingPunct="1">
              <a:lnSpc>
                <a:spcPct val="90000"/>
              </a:lnSpc>
              <a:spcBef>
                <a:spcPts val="400"/>
              </a:spcBef>
              <a:buFont typeface="Arial" panose="020B0604020202020204" pitchFamily="34" charset="0"/>
              <a:buNone/>
              <a:defRPr sz="1800" kern="1200">
                <a:solidFill>
                  <a:schemeClr val="tx1"/>
                </a:solidFill>
                <a:latin typeface="+mn-lt"/>
                <a:ea typeface="+mn-ea"/>
                <a:cs typeface="+mn-cs"/>
              </a:defRPr>
            </a:lvl3pPr>
            <a:lvl4pPr marL="1371600" indent="0" algn="l" defTabSz="914400" rtl="0" eaLnBrk="1" latinLnBrk="0" hangingPunct="1">
              <a:lnSpc>
                <a:spcPct val="90000"/>
              </a:lnSpc>
              <a:spcBef>
                <a:spcPts val="400"/>
              </a:spcBef>
              <a:buFont typeface="Arial" panose="020B0604020202020204" pitchFamily="34" charset="0"/>
              <a:buNone/>
              <a:defRPr sz="1600" kern="1200">
                <a:solidFill>
                  <a:schemeClr val="tx1"/>
                </a:solidFill>
                <a:latin typeface="+mn-lt"/>
                <a:ea typeface="+mn-ea"/>
                <a:cs typeface="+mn-cs"/>
              </a:defRPr>
            </a:lvl4pPr>
            <a:lvl5pPr marL="1828800" indent="0" algn="l" defTabSz="914400" rtl="0" eaLnBrk="1" latinLnBrk="0" hangingPunct="1">
              <a:lnSpc>
                <a:spcPct val="90000"/>
              </a:lnSpc>
              <a:spcBef>
                <a:spcPts val="400"/>
              </a:spcBef>
              <a:buFont typeface="Arial" panose="020B0604020202020204" pitchFamily="34" charset="0"/>
              <a:buNone/>
              <a:defRPr sz="1600" kern="1200">
                <a:solidFill>
                  <a:schemeClr val="tx1"/>
                </a:solidFill>
                <a:latin typeface="+mn-lt"/>
                <a:ea typeface="+mn-ea"/>
                <a:cs typeface="+mn-cs"/>
              </a:defRPr>
            </a:lvl5pPr>
            <a:lvl6pPr marL="2286000" indent="0" algn="l" defTabSz="914400" rtl="0" eaLnBrk="1" latinLnBrk="0" hangingPunct="1">
              <a:lnSpc>
                <a:spcPct val="90000"/>
              </a:lnSpc>
              <a:spcBef>
                <a:spcPts val="400"/>
              </a:spcBef>
              <a:buFont typeface="Arial" panose="020B0604020202020204" pitchFamily="34" charset="0"/>
              <a:buNone/>
              <a:defRPr sz="1600" kern="1200">
                <a:solidFill>
                  <a:schemeClr val="tx1"/>
                </a:solidFill>
                <a:latin typeface="+mn-lt"/>
                <a:ea typeface="+mn-ea"/>
                <a:cs typeface="+mn-cs"/>
              </a:defRPr>
            </a:lvl6pPr>
            <a:lvl7pPr marL="2743200" indent="0" algn="l" defTabSz="914400" rtl="0" eaLnBrk="1" latinLnBrk="0" hangingPunct="1">
              <a:lnSpc>
                <a:spcPct val="90000"/>
              </a:lnSpc>
              <a:spcBef>
                <a:spcPts val="400"/>
              </a:spcBef>
              <a:buFont typeface="Arial" panose="020B0604020202020204" pitchFamily="34" charset="0"/>
              <a:buNone/>
              <a:defRPr sz="1600" kern="1200">
                <a:solidFill>
                  <a:schemeClr val="tx1"/>
                </a:solidFill>
                <a:latin typeface="+mn-lt"/>
                <a:ea typeface="+mn-ea"/>
                <a:cs typeface="+mn-cs"/>
              </a:defRPr>
            </a:lvl7pPr>
            <a:lvl8pPr marL="3200400" indent="0" algn="l" defTabSz="914400" rtl="0" eaLnBrk="1" latinLnBrk="0" hangingPunct="1">
              <a:lnSpc>
                <a:spcPct val="90000"/>
              </a:lnSpc>
              <a:spcBef>
                <a:spcPts val="400"/>
              </a:spcBef>
              <a:buFont typeface="Arial" panose="020B0604020202020204" pitchFamily="34" charset="0"/>
              <a:buNone/>
              <a:defRPr sz="1600" kern="1200">
                <a:solidFill>
                  <a:schemeClr val="tx1"/>
                </a:solidFill>
                <a:latin typeface="+mn-lt"/>
                <a:ea typeface="+mn-ea"/>
                <a:cs typeface="+mn-cs"/>
              </a:defRPr>
            </a:lvl8pPr>
            <a:lvl9pPr marL="3657600" indent="0" algn="l" defTabSz="914400" rtl="0" eaLnBrk="1" latinLnBrk="0" hangingPunct="1">
              <a:lnSpc>
                <a:spcPct val="90000"/>
              </a:lnSpc>
              <a:spcBef>
                <a:spcPts val="400"/>
              </a:spcBef>
              <a:buFont typeface="Arial" panose="020B0604020202020204" pitchFamily="34" charset="0"/>
              <a:buNone/>
              <a:defRPr sz="1600" kern="1200">
                <a:solidFill>
                  <a:schemeClr val="tx1"/>
                </a:solidFill>
                <a:latin typeface="+mn-lt"/>
                <a:ea typeface="+mn-ea"/>
                <a:cs typeface="+mn-cs"/>
              </a:defRPr>
            </a:lvl9pPr>
          </a:lstStyle>
          <a:p>
            <a:r>
              <a:rPr lang="uk-UA" b="1" dirty="0"/>
              <a:t>Польовий А.М.</a:t>
            </a:r>
            <a:r>
              <a:rPr lang="en-US" dirty="0"/>
              <a:t>, </a:t>
            </a:r>
            <a:endParaRPr lang="uk-UA" dirty="0"/>
          </a:p>
          <a:p>
            <a:r>
              <a:rPr lang="uk-UA" dirty="0"/>
              <a:t>Професор</a:t>
            </a:r>
            <a:r>
              <a:rPr lang="en-US" dirty="0"/>
              <a:t>, </a:t>
            </a:r>
            <a:r>
              <a:rPr lang="uk-UA" dirty="0"/>
              <a:t>Завідувач кафедрою агрометеорології та агрометеорологічних прогнозів</a:t>
            </a:r>
            <a:endParaRPr lang="en-US" dirty="0"/>
          </a:p>
        </p:txBody>
      </p:sp>
      <p:sp>
        <p:nvSpPr>
          <p:cNvPr id="11" name="Subtitle 2"/>
          <p:cNvSpPr txBox="1">
            <a:spLocks/>
          </p:cNvSpPr>
          <p:nvPr/>
        </p:nvSpPr>
        <p:spPr>
          <a:xfrm>
            <a:off x="5838738" y="5402685"/>
            <a:ext cx="2734810" cy="51612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0"/>
              </a:spcBef>
              <a:buFont typeface="Arial" panose="020B0604020202020204" pitchFamily="34" charset="0"/>
              <a:buNone/>
              <a:defRPr sz="1800" kern="1200">
                <a:solidFill>
                  <a:schemeClr val="bg1"/>
                </a:solidFill>
                <a:latin typeface="+mn-lt"/>
                <a:ea typeface="+mn-ea"/>
                <a:cs typeface="+mn-cs"/>
              </a:defRPr>
            </a:lvl1pPr>
            <a:lvl2pPr marL="457200" indent="0" algn="ctr" defTabSz="914400" rtl="0" eaLnBrk="1" latinLnBrk="0" hangingPunct="1">
              <a:lnSpc>
                <a:spcPct val="90000"/>
              </a:lnSpc>
              <a:spcBef>
                <a:spcPts val="4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4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4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4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4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4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4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400"/>
              </a:spcBef>
              <a:buFont typeface="Arial" panose="020B0604020202020204" pitchFamily="34" charset="0"/>
              <a:buNone/>
              <a:defRPr sz="1600" kern="1200">
                <a:solidFill>
                  <a:schemeClr val="tx1"/>
                </a:solidFill>
                <a:latin typeface="+mn-lt"/>
                <a:ea typeface="+mn-ea"/>
                <a:cs typeface="+mn-cs"/>
              </a:defRPr>
            </a:lvl9pPr>
          </a:lstStyle>
          <a:p>
            <a:r>
              <a:rPr lang="uk-UA" sz="1100" b="1" dirty="0" err="1"/>
              <a:t>Шаблій</a:t>
            </a:r>
            <a:r>
              <a:rPr lang="uk-UA" sz="1100" b="1" dirty="0"/>
              <a:t> О.В.</a:t>
            </a:r>
            <a:r>
              <a:rPr lang="en-US" sz="1100" dirty="0"/>
              <a:t>,</a:t>
            </a:r>
          </a:p>
          <a:p>
            <a:r>
              <a:rPr lang="uk-UA" sz="1100" dirty="0"/>
              <a:t>Начальник відділу міжнародних зв'язків  </a:t>
            </a:r>
            <a:endParaRPr lang="en-US" sz="1100" dirty="0"/>
          </a:p>
        </p:txBody>
      </p:sp>
    </p:spTree>
    <p:extLst>
      <p:ext uri="{BB962C8B-B14F-4D97-AF65-F5344CB8AC3E}">
        <p14:creationId xmlns:p14="http://schemas.microsoft.com/office/powerpoint/2010/main" val="1798053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uk-UA" dirty="0"/>
              <a:t>Результати</a:t>
            </a:r>
            <a:r>
              <a:rPr lang="en-US" dirty="0"/>
              <a:t> 2.1 - 2.5</a:t>
            </a:r>
          </a:p>
        </p:txBody>
      </p:sp>
      <p:sp>
        <p:nvSpPr>
          <p:cNvPr id="3" name="Content Placeholder 2"/>
          <p:cNvSpPr>
            <a:spLocks noGrp="1"/>
          </p:cNvSpPr>
          <p:nvPr>
            <p:ph idx="1"/>
          </p:nvPr>
        </p:nvSpPr>
        <p:spPr>
          <a:xfrm>
            <a:off x="838200" y="1825624"/>
            <a:ext cx="10515600" cy="3829217"/>
          </a:xfrm>
        </p:spPr>
        <p:txBody>
          <a:bodyPr>
            <a:normAutofit fontScale="92500" lnSpcReduction="10000"/>
          </a:bodyPr>
          <a:lstStyle/>
          <a:p>
            <a:r>
              <a:rPr lang="uk-UA" dirty="0"/>
              <a:t>В рамках розробки курсу з економічної метеорології проектний консорціум розробляє 5 галузевих курсів з питань сільського господарства, транспорту, енергетики, охорони здоров'я та управління містом у галузевих, університетських програмах та програмах підвищення кваліфікації</a:t>
            </a:r>
            <a:r>
              <a:rPr lang="en-US" dirty="0"/>
              <a:t>. </a:t>
            </a:r>
          </a:p>
          <a:p>
            <a:r>
              <a:rPr lang="uk-UA" dirty="0"/>
              <a:t>Відповідно до завдання </a:t>
            </a:r>
            <a:r>
              <a:rPr lang="ru-RU" dirty="0"/>
              <a:t>2.3 ОДЕКУ та ХДАУ </a:t>
            </a:r>
            <a:r>
              <a:rPr lang="uk-UA" dirty="0"/>
              <a:t>були розроблені основні принципи алгоритму для побудови індивідуальних навчальних треків</a:t>
            </a:r>
            <a:r>
              <a:rPr lang="en-US" dirty="0"/>
              <a:t>.</a:t>
            </a:r>
            <a:endParaRPr lang="uk-UA" dirty="0"/>
          </a:p>
          <a:p>
            <a:r>
              <a:rPr lang="uk-UA" dirty="0"/>
              <a:t>Бізнес курси повністю розроблені та впроваджені у всіх 5 секторах. Курси для бакалаврів, магістрів, аспірантів </a:t>
            </a:r>
            <a:r>
              <a:rPr lang="ru-RU" dirty="0"/>
              <a:t>(</a:t>
            </a:r>
            <a:r>
              <a:rPr lang="en-US" dirty="0"/>
              <a:t>PhD</a:t>
            </a:r>
            <a:r>
              <a:rPr lang="uk-UA" dirty="0"/>
              <a:t>)</a:t>
            </a:r>
            <a:r>
              <a:rPr lang="ru-RU" dirty="0"/>
              <a:t> </a:t>
            </a:r>
            <a:r>
              <a:rPr lang="uk-UA" dirty="0"/>
              <a:t>та підвищення кваліфікації розроблені на 95%.</a:t>
            </a:r>
          </a:p>
        </p:txBody>
      </p:sp>
      <p:sp>
        <p:nvSpPr>
          <p:cNvPr id="6" name="Slide Number Placeholder 5"/>
          <p:cNvSpPr>
            <a:spLocks noGrp="1"/>
          </p:cNvSpPr>
          <p:nvPr>
            <p:ph type="sldNum" sz="quarter" idx="12"/>
          </p:nvPr>
        </p:nvSpPr>
        <p:spPr/>
        <p:txBody>
          <a:bodyPr/>
          <a:lstStyle/>
          <a:p>
            <a:fld id="{9CD8D479-8942-46E8-A226-A4E01F7A105C}" type="slidenum">
              <a:rPr lang="en-US" smtClean="0"/>
              <a:t>3</a:t>
            </a:fld>
            <a:endParaRPr lang="en-US"/>
          </a:p>
        </p:txBody>
      </p:sp>
      <p:sp>
        <p:nvSpPr>
          <p:cNvPr id="7" name="Footer Placeholder 4">
            <a:extLst>
              <a:ext uri="{FF2B5EF4-FFF2-40B4-BE49-F238E27FC236}">
                <a16:creationId xmlns:a16="http://schemas.microsoft.com/office/drawing/2014/main" id="{2767D663-BEB8-46AA-AB43-E92D682B59C2}"/>
              </a:ext>
            </a:extLst>
          </p:cNvPr>
          <p:cNvSpPr>
            <a:spLocks noGrp="1"/>
          </p:cNvSpPr>
          <p:nvPr>
            <p:ph type="ftr" sz="quarter" idx="11"/>
          </p:nvPr>
        </p:nvSpPr>
        <p:spPr>
          <a:xfrm>
            <a:off x="3346174" y="6356349"/>
            <a:ext cx="5499652" cy="365125"/>
          </a:xfrm>
        </p:spPr>
        <p:txBody>
          <a:bodyPr/>
          <a:lstStyle/>
          <a:p>
            <a:r>
              <a:rPr lang="uk-UA" kern="0" dirty="0">
                <a:solidFill>
                  <a:schemeClr val="tx1"/>
                </a:solidFill>
              </a:rPr>
              <a:t>Адаптивне навчальне середовище для забезпечення компетенцій в галузі впливу місцевих погодних умов, якості повітря та клімату на економіку та соціум</a:t>
            </a:r>
            <a:r>
              <a:rPr lang="en-US" dirty="0"/>
              <a:t>,  561975-EPP-1-2015-1-FI-EPPKA2-CBHE-JP</a:t>
            </a:r>
          </a:p>
        </p:txBody>
      </p:sp>
    </p:spTree>
    <p:extLst>
      <p:ext uri="{BB962C8B-B14F-4D97-AF65-F5344CB8AC3E}">
        <p14:creationId xmlns:p14="http://schemas.microsoft.com/office/powerpoint/2010/main" val="156557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uk-UA" dirty="0"/>
              <a:t>Алгоритм побудови індивідуальних навчальних треків</a:t>
            </a:r>
          </a:p>
        </p:txBody>
      </p:sp>
      <p:sp>
        <p:nvSpPr>
          <p:cNvPr id="6" name="Slide Number Placeholder 5"/>
          <p:cNvSpPr>
            <a:spLocks noGrp="1"/>
          </p:cNvSpPr>
          <p:nvPr>
            <p:ph type="sldNum" sz="quarter" idx="12"/>
          </p:nvPr>
        </p:nvSpPr>
        <p:spPr/>
        <p:txBody>
          <a:bodyPr/>
          <a:lstStyle/>
          <a:p>
            <a:fld id="{9CD8D479-8942-46E8-A226-A4E01F7A105C}" type="slidenum">
              <a:rPr lang="en-US" smtClean="0"/>
              <a:t>4</a:t>
            </a:fld>
            <a:endParaRPr lang="en-US"/>
          </a:p>
        </p:txBody>
      </p:sp>
      <p:pic>
        <p:nvPicPr>
          <p:cNvPr id="7" name="Рисунок 6" descr="C:\Users\FR\AppData\Local\Microsoft\Windows\INetCache\Content.Word\The-GRID.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40831" y="1732547"/>
            <a:ext cx="8542421" cy="4367464"/>
          </a:xfrm>
          <a:prstGeom prst="rect">
            <a:avLst/>
          </a:prstGeom>
          <a:noFill/>
          <a:ln>
            <a:noFill/>
          </a:ln>
        </p:spPr>
      </p:pic>
      <p:sp>
        <p:nvSpPr>
          <p:cNvPr id="8" name="Footer Placeholder 4">
            <a:extLst>
              <a:ext uri="{FF2B5EF4-FFF2-40B4-BE49-F238E27FC236}">
                <a16:creationId xmlns:a16="http://schemas.microsoft.com/office/drawing/2014/main" id="{B2C68B65-7D9C-4766-BC32-195B45DB3813}"/>
              </a:ext>
            </a:extLst>
          </p:cNvPr>
          <p:cNvSpPr>
            <a:spLocks noGrp="1"/>
          </p:cNvSpPr>
          <p:nvPr>
            <p:ph type="ftr" sz="quarter" idx="11"/>
          </p:nvPr>
        </p:nvSpPr>
        <p:spPr>
          <a:xfrm>
            <a:off x="3346174" y="6356349"/>
            <a:ext cx="5499652" cy="365125"/>
          </a:xfrm>
        </p:spPr>
        <p:txBody>
          <a:bodyPr/>
          <a:lstStyle/>
          <a:p>
            <a:r>
              <a:rPr lang="uk-UA" kern="0" dirty="0">
                <a:solidFill>
                  <a:schemeClr val="tx1"/>
                </a:solidFill>
              </a:rPr>
              <a:t>Адаптивне навчальне середовище для забезпечення компетенцій в галузі впливу місцевих погодних умов, якості повітря та клімату на економіку та соціум</a:t>
            </a:r>
            <a:r>
              <a:rPr lang="en-US" dirty="0"/>
              <a:t>,  561975-EPP-1-2015-1-FI-EPPKA2-CBHE-JP</a:t>
            </a:r>
          </a:p>
        </p:txBody>
      </p:sp>
    </p:spTree>
    <p:extLst>
      <p:ext uri="{BB962C8B-B14F-4D97-AF65-F5344CB8AC3E}">
        <p14:creationId xmlns:p14="http://schemas.microsoft.com/office/powerpoint/2010/main" val="4012209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01. </a:t>
            </a:r>
            <a:r>
              <a:rPr lang="ru-RU" sz="4000" b="1" dirty="0" err="1"/>
              <a:t>Сільське</a:t>
            </a:r>
            <a:r>
              <a:rPr lang="ru-RU" sz="4000" b="1" dirty="0"/>
              <a:t> </a:t>
            </a:r>
            <a:r>
              <a:rPr lang="ru-RU" sz="4000" b="1" dirty="0" err="1"/>
              <a:t>господарство</a:t>
            </a:r>
            <a:r>
              <a:rPr lang="ru-RU" sz="4000" b="1" dirty="0"/>
              <a:t> (</a:t>
            </a:r>
            <a:r>
              <a:rPr lang="uk-UA" dirty="0"/>
              <a:t>Вплив погодних умов на сільське господарство</a:t>
            </a:r>
            <a:r>
              <a:rPr lang="ru-RU" sz="4000" b="1" dirty="0"/>
              <a:t>)</a:t>
            </a:r>
            <a:endParaRPr lang="uk-UA" sz="4000" dirty="0"/>
          </a:p>
        </p:txBody>
      </p:sp>
      <p:sp>
        <p:nvSpPr>
          <p:cNvPr id="3" name="Content Placeholder 2"/>
          <p:cNvSpPr>
            <a:spLocks noGrp="1"/>
          </p:cNvSpPr>
          <p:nvPr>
            <p:ph idx="1"/>
          </p:nvPr>
        </p:nvSpPr>
        <p:spPr>
          <a:xfrm>
            <a:off x="838200" y="1690688"/>
            <a:ext cx="10515600" cy="4351338"/>
          </a:xfrm>
        </p:spPr>
        <p:txBody>
          <a:bodyPr>
            <a:normAutofit fontScale="92500" lnSpcReduction="20000"/>
          </a:bodyPr>
          <a:lstStyle/>
          <a:p>
            <a:pPr marL="45720" indent="0" algn="just">
              <a:buNone/>
            </a:pPr>
            <a:r>
              <a:rPr lang="en-US" dirty="0">
                <a:hlinkClick r:id="rId2"/>
              </a:rPr>
              <a:t>https://drive.google.com/file/d/0B5Mz70ug_0C4Yk9vWnAzVm1ETzQ/view?usp=sharing</a:t>
            </a:r>
            <a:r>
              <a:rPr lang="en-US" dirty="0"/>
              <a:t> </a:t>
            </a:r>
          </a:p>
          <a:p>
            <a:pPr marL="45720" indent="0" algn="just">
              <a:buNone/>
            </a:pPr>
            <a:endParaRPr lang="en-US" dirty="0"/>
          </a:p>
          <a:p>
            <a:pPr marL="45720" indent="0" algn="just">
              <a:buNone/>
            </a:pPr>
            <a:r>
              <a:rPr lang="ru-RU" dirty="0"/>
              <a:t>Курс з </a:t>
            </a:r>
            <a:r>
              <a:rPr lang="ru-RU" dirty="0" err="1"/>
              <a:t>сільського</a:t>
            </a:r>
            <a:r>
              <a:rPr lang="ru-RU" dirty="0"/>
              <a:t> </a:t>
            </a:r>
            <a:r>
              <a:rPr lang="ru-RU" dirty="0" err="1"/>
              <a:t>господарства</a:t>
            </a:r>
            <a:r>
              <a:rPr lang="ru-RU" dirty="0"/>
              <a:t> </a:t>
            </a:r>
            <a:r>
              <a:rPr lang="ru-RU" dirty="0" err="1"/>
              <a:t>складається</a:t>
            </a:r>
            <a:r>
              <a:rPr lang="ru-RU" dirty="0"/>
              <a:t> з 14 </a:t>
            </a:r>
            <a:r>
              <a:rPr lang="ru-RU" dirty="0" err="1"/>
              <a:t>модулів</a:t>
            </a:r>
            <a:r>
              <a:rPr lang="ru-RU" dirty="0"/>
              <a:t>, </a:t>
            </a:r>
            <a:r>
              <a:rPr lang="ru-RU" dirty="0" err="1"/>
              <a:t>об'єднаних</a:t>
            </a:r>
            <a:r>
              <a:rPr lang="ru-RU" dirty="0"/>
              <a:t> у 5 </a:t>
            </a:r>
            <a:r>
              <a:rPr lang="ru-RU" dirty="0" err="1"/>
              <a:t>розділів</a:t>
            </a:r>
            <a:r>
              <a:rPr lang="ru-RU" dirty="0"/>
              <a:t>:</a:t>
            </a:r>
            <a:r>
              <a:rPr lang="en-US" dirty="0"/>
              <a:t> </a:t>
            </a:r>
          </a:p>
          <a:p>
            <a:pPr marL="45720" indent="0" algn="just">
              <a:buNone/>
            </a:pPr>
            <a:endParaRPr lang="en-US" dirty="0"/>
          </a:p>
          <a:p>
            <a:r>
              <a:rPr lang="ru-RU" dirty="0" err="1"/>
              <a:t>Рослинництво</a:t>
            </a:r>
            <a:endParaRPr lang="ru-RU" dirty="0"/>
          </a:p>
          <a:p>
            <a:r>
              <a:rPr lang="ru-RU" dirty="0" err="1"/>
              <a:t>Шкідники</a:t>
            </a:r>
            <a:r>
              <a:rPr lang="ru-RU" dirty="0"/>
              <a:t> та </a:t>
            </a:r>
            <a:r>
              <a:rPr lang="ru-RU" dirty="0" err="1"/>
              <a:t>хвороби</a:t>
            </a:r>
            <a:r>
              <a:rPr lang="ru-RU" dirty="0"/>
              <a:t> </a:t>
            </a:r>
            <a:r>
              <a:rPr lang="ru-RU" dirty="0" err="1"/>
              <a:t>рослин</a:t>
            </a:r>
            <a:endParaRPr lang="ru-RU" dirty="0"/>
          </a:p>
          <a:p>
            <a:r>
              <a:rPr lang="ru-RU" dirty="0" err="1"/>
              <a:t>Вівчарство</a:t>
            </a:r>
            <a:endParaRPr lang="ru-RU" dirty="0"/>
          </a:p>
          <a:p>
            <a:r>
              <a:rPr lang="ru-RU" dirty="0" err="1"/>
              <a:t>Викиди</a:t>
            </a:r>
            <a:r>
              <a:rPr lang="ru-RU" dirty="0"/>
              <a:t> </a:t>
            </a:r>
            <a:r>
              <a:rPr lang="ru-RU" dirty="0" err="1"/>
              <a:t>парникових</a:t>
            </a:r>
            <a:r>
              <a:rPr lang="ru-RU" dirty="0"/>
              <a:t> </a:t>
            </a:r>
            <a:r>
              <a:rPr lang="ru-RU" dirty="0" err="1"/>
              <a:t>газів</a:t>
            </a:r>
            <a:r>
              <a:rPr lang="ru-RU" dirty="0"/>
              <a:t> </a:t>
            </a:r>
            <a:r>
              <a:rPr lang="ru-RU" dirty="0" err="1"/>
              <a:t>від</a:t>
            </a:r>
            <a:r>
              <a:rPr lang="ru-RU" dirty="0"/>
              <a:t> </a:t>
            </a:r>
            <a:r>
              <a:rPr lang="ru-RU" dirty="0" err="1"/>
              <a:t>тваринництва</a:t>
            </a:r>
            <a:endParaRPr lang="ru-RU" dirty="0"/>
          </a:p>
          <a:p>
            <a:r>
              <a:rPr lang="ru-RU" dirty="0" err="1"/>
              <a:t>Страхування</a:t>
            </a:r>
            <a:r>
              <a:rPr lang="ru-RU" dirty="0"/>
              <a:t> </a:t>
            </a:r>
            <a:r>
              <a:rPr lang="ru-RU" dirty="0" err="1"/>
              <a:t>сільської</a:t>
            </a:r>
            <a:r>
              <a:rPr lang="ru-RU" dirty="0"/>
              <a:t> </a:t>
            </a:r>
            <a:r>
              <a:rPr lang="ru-RU" dirty="0" err="1"/>
              <a:t>економіки</a:t>
            </a:r>
            <a:endParaRPr lang="en-US" dirty="0"/>
          </a:p>
        </p:txBody>
      </p:sp>
      <p:sp>
        <p:nvSpPr>
          <p:cNvPr id="6" name="Slide Number Placeholder 5"/>
          <p:cNvSpPr>
            <a:spLocks noGrp="1"/>
          </p:cNvSpPr>
          <p:nvPr>
            <p:ph type="sldNum" sz="quarter" idx="12"/>
          </p:nvPr>
        </p:nvSpPr>
        <p:spPr/>
        <p:txBody>
          <a:bodyPr/>
          <a:lstStyle/>
          <a:p>
            <a:fld id="{9CD8D479-8942-46E8-A226-A4E01F7A105C}" type="slidenum">
              <a:rPr lang="en-US" smtClean="0"/>
              <a:t>5</a:t>
            </a:fld>
            <a:endParaRPr lang="en-US"/>
          </a:p>
        </p:txBody>
      </p:sp>
      <p:sp>
        <p:nvSpPr>
          <p:cNvPr id="7" name="Footer Placeholder 4">
            <a:extLst>
              <a:ext uri="{FF2B5EF4-FFF2-40B4-BE49-F238E27FC236}">
                <a16:creationId xmlns:a16="http://schemas.microsoft.com/office/drawing/2014/main" id="{BF25065F-D25F-477B-B64A-AD20625C30C0}"/>
              </a:ext>
            </a:extLst>
          </p:cNvPr>
          <p:cNvSpPr>
            <a:spLocks noGrp="1"/>
          </p:cNvSpPr>
          <p:nvPr>
            <p:ph type="ftr" sz="quarter" idx="11"/>
          </p:nvPr>
        </p:nvSpPr>
        <p:spPr>
          <a:xfrm>
            <a:off x="3346174" y="6356349"/>
            <a:ext cx="5499652" cy="365125"/>
          </a:xfrm>
        </p:spPr>
        <p:txBody>
          <a:bodyPr/>
          <a:lstStyle/>
          <a:p>
            <a:r>
              <a:rPr lang="uk-UA" kern="0" dirty="0">
                <a:solidFill>
                  <a:schemeClr val="tx1"/>
                </a:solidFill>
              </a:rPr>
              <a:t>Адаптивне навчальне середовище для забезпечення компетенцій в галузі впливу місцевих погодних умов, якості повітря та клімату на економіку та соціум</a:t>
            </a:r>
            <a:r>
              <a:rPr lang="en-US" dirty="0"/>
              <a:t>,  561975-EPP-1-2015-1-FI-EPPKA2-CBHE-JP</a:t>
            </a:r>
          </a:p>
        </p:txBody>
      </p:sp>
    </p:spTree>
    <p:extLst>
      <p:ext uri="{BB962C8B-B14F-4D97-AF65-F5344CB8AC3E}">
        <p14:creationId xmlns:p14="http://schemas.microsoft.com/office/powerpoint/2010/main" val="465156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01. </a:t>
            </a:r>
            <a:r>
              <a:rPr lang="ru-RU" sz="4000" b="1" dirty="0" err="1"/>
              <a:t>Сільське</a:t>
            </a:r>
            <a:r>
              <a:rPr lang="ru-RU" sz="4000" b="1" dirty="0"/>
              <a:t> </a:t>
            </a:r>
            <a:r>
              <a:rPr lang="ru-RU" sz="4000" b="1" dirty="0" err="1"/>
              <a:t>господарство</a:t>
            </a:r>
            <a:r>
              <a:rPr lang="ru-RU" sz="4000" b="1" dirty="0"/>
              <a:t> (</a:t>
            </a:r>
            <a:r>
              <a:rPr lang="uk-UA" dirty="0"/>
              <a:t>Вплив погодних умов на сільське господарство</a:t>
            </a:r>
            <a:r>
              <a:rPr lang="ru-RU" sz="4000" b="1" dirty="0"/>
              <a:t>)</a:t>
            </a:r>
            <a:endParaRPr lang="uk-UA" sz="4000" dirty="0"/>
          </a:p>
        </p:txBody>
      </p:sp>
      <p:sp>
        <p:nvSpPr>
          <p:cNvPr id="3" name="Content Placeholder 2"/>
          <p:cNvSpPr>
            <a:spLocks noGrp="1"/>
          </p:cNvSpPr>
          <p:nvPr>
            <p:ph idx="1"/>
          </p:nvPr>
        </p:nvSpPr>
        <p:spPr>
          <a:xfrm>
            <a:off x="838199" y="1789529"/>
            <a:ext cx="9713495" cy="905545"/>
          </a:xfrm>
        </p:spPr>
        <p:txBody>
          <a:bodyPr>
            <a:normAutofit/>
          </a:bodyPr>
          <a:lstStyle/>
          <a:p>
            <a:pPr marL="502920" indent="-457200" algn="just">
              <a:buFont typeface="Wingdings" panose="05000000000000000000" pitchFamily="2" charset="2"/>
              <a:buChar char="ü"/>
            </a:pPr>
            <a:r>
              <a:rPr lang="ru-RU" sz="2400" dirty="0" err="1"/>
              <a:t>Запропонована</a:t>
            </a:r>
            <a:r>
              <a:rPr lang="ru-RU" sz="2400" dirty="0"/>
              <a:t> структура </a:t>
            </a:r>
            <a:r>
              <a:rPr lang="ru-RU" sz="2400" dirty="0" err="1"/>
              <a:t>елементів</a:t>
            </a:r>
            <a:r>
              <a:rPr lang="ru-RU" sz="2400" dirty="0"/>
              <a:t> курсу та каталог </a:t>
            </a:r>
            <a:r>
              <a:rPr lang="ru-RU" sz="2400" dirty="0" err="1"/>
              <a:t>розроблених</a:t>
            </a:r>
            <a:r>
              <a:rPr lang="ru-RU" sz="2400" dirty="0"/>
              <a:t> </a:t>
            </a:r>
            <a:r>
              <a:rPr lang="ru-RU" sz="2400" dirty="0" err="1"/>
              <a:t>матеріалів</a:t>
            </a:r>
            <a:r>
              <a:rPr lang="ru-RU" sz="2400" dirty="0"/>
              <a:t>:</a:t>
            </a:r>
            <a:endParaRPr lang="en-US" sz="2400" dirty="0"/>
          </a:p>
        </p:txBody>
      </p:sp>
      <p:sp>
        <p:nvSpPr>
          <p:cNvPr id="6" name="Slide Number Placeholder 5"/>
          <p:cNvSpPr>
            <a:spLocks noGrp="1"/>
          </p:cNvSpPr>
          <p:nvPr>
            <p:ph type="sldNum" sz="quarter" idx="12"/>
          </p:nvPr>
        </p:nvSpPr>
        <p:spPr/>
        <p:txBody>
          <a:bodyPr/>
          <a:lstStyle/>
          <a:p>
            <a:fld id="{9CD8D479-8942-46E8-A226-A4E01F7A105C}" type="slidenum">
              <a:rPr lang="en-US" smtClean="0"/>
              <a:t>6</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5473" y="2586788"/>
            <a:ext cx="5374001" cy="33836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Прямоугольник 6"/>
          <p:cNvSpPr/>
          <p:nvPr/>
        </p:nvSpPr>
        <p:spPr>
          <a:xfrm>
            <a:off x="966538" y="2813447"/>
            <a:ext cx="4832684" cy="1323439"/>
          </a:xfrm>
          <a:prstGeom prst="rect">
            <a:avLst/>
          </a:prstGeom>
        </p:spPr>
        <p:txBody>
          <a:bodyPr wrap="square">
            <a:spAutoFit/>
          </a:bodyPr>
          <a:lstStyle/>
          <a:p>
            <a:pPr marL="45720" indent="0" algn="just">
              <a:buNone/>
            </a:pPr>
            <a:r>
              <a:rPr lang="en-US" sz="2000" dirty="0">
                <a:hlinkClick r:id="rId3"/>
              </a:rPr>
              <a:t>https://drive.google.com/file/d/0B5Mz70ug_0C4T1d0Z0RYRDJXeGs/view?usp=sharing</a:t>
            </a:r>
            <a:r>
              <a:rPr lang="en-US" sz="2000" dirty="0"/>
              <a:t>  </a:t>
            </a:r>
          </a:p>
          <a:p>
            <a:pPr marL="45720" indent="0" algn="just">
              <a:buNone/>
            </a:pPr>
            <a:r>
              <a:rPr lang="en-US" sz="2000" dirty="0">
                <a:hlinkClick r:id="rId4"/>
              </a:rPr>
              <a:t>https://drive.google.com/open?id=0B5Mz70ug_0C4Z3c4LVRmZmVwSlU</a:t>
            </a:r>
            <a:r>
              <a:rPr lang="en-US" sz="2000" dirty="0"/>
              <a:t> </a:t>
            </a:r>
          </a:p>
        </p:txBody>
      </p:sp>
      <p:sp>
        <p:nvSpPr>
          <p:cNvPr id="9" name="Footer Placeholder 4">
            <a:extLst>
              <a:ext uri="{FF2B5EF4-FFF2-40B4-BE49-F238E27FC236}">
                <a16:creationId xmlns:a16="http://schemas.microsoft.com/office/drawing/2014/main" id="{A367B30B-9812-44F8-AC43-D38CEDE029F8}"/>
              </a:ext>
            </a:extLst>
          </p:cNvPr>
          <p:cNvSpPr>
            <a:spLocks noGrp="1"/>
          </p:cNvSpPr>
          <p:nvPr>
            <p:ph type="ftr" sz="quarter" idx="11"/>
          </p:nvPr>
        </p:nvSpPr>
        <p:spPr>
          <a:xfrm>
            <a:off x="3346174" y="6356349"/>
            <a:ext cx="5499652" cy="365125"/>
          </a:xfrm>
        </p:spPr>
        <p:txBody>
          <a:bodyPr/>
          <a:lstStyle/>
          <a:p>
            <a:r>
              <a:rPr lang="uk-UA" kern="0" dirty="0">
                <a:solidFill>
                  <a:schemeClr val="tx1"/>
                </a:solidFill>
              </a:rPr>
              <a:t>Адаптивне навчальне середовище для забезпечення компетенцій в галузі впливу місцевих погодних умов, якості повітря та клімату на економіку та соціум</a:t>
            </a:r>
            <a:r>
              <a:rPr lang="en-US" dirty="0"/>
              <a:t>,  561975-EPP-1-2015-1-FI-EPPKA2-CBHE-JP</a:t>
            </a:r>
          </a:p>
        </p:txBody>
      </p:sp>
    </p:spTree>
    <p:extLst>
      <p:ext uri="{BB962C8B-B14F-4D97-AF65-F5344CB8AC3E}">
        <p14:creationId xmlns:p14="http://schemas.microsoft.com/office/powerpoint/2010/main" val="3559411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uk-UA" dirty="0"/>
              <a:t>Вплив погодних умов на сільське господарство</a:t>
            </a:r>
            <a:r>
              <a:rPr lang="en-US" sz="4000" dirty="0"/>
              <a:t>: </a:t>
            </a:r>
            <a:r>
              <a:rPr lang="ru-RU" sz="4000" dirty="0"/>
              <a:t>Структура </a:t>
            </a:r>
            <a:r>
              <a:rPr lang="uk-UA" sz="4000" dirty="0"/>
              <a:t>елементів</a:t>
            </a:r>
            <a:r>
              <a:rPr lang="ru-RU" sz="4000" dirty="0"/>
              <a:t> курсу</a:t>
            </a:r>
            <a:endParaRPr lang="en-US" sz="4000" dirty="0"/>
          </a:p>
        </p:txBody>
      </p:sp>
      <p:sp>
        <p:nvSpPr>
          <p:cNvPr id="3" name="Content Placeholder 2"/>
          <p:cNvSpPr>
            <a:spLocks noGrp="1"/>
          </p:cNvSpPr>
          <p:nvPr>
            <p:ph idx="1"/>
          </p:nvPr>
        </p:nvSpPr>
        <p:spPr/>
        <p:txBody>
          <a:bodyPr>
            <a:normAutofit fontScale="77500" lnSpcReduction="20000"/>
          </a:bodyPr>
          <a:lstStyle/>
          <a:p>
            <a:pPr marL="45720" indent="0" algn="ctr">
              <a:buNone/>
            </a:pPr>
            <a:r>
              <a:rPr lang="uk-UA" b="1" dirty="0"/>
              <a:t>Частина</a:t>
            </a:r>
            <a:r>
              <a:rPr lang="en-US" b="1" dirty="0"/>
              <a:t> I</a:t>
            </a:r>
            <a:endParaRPr lang="en-US" dirty="0"/>
          </a:p>
          <a:p>
            <a:pPr marL="45720" indent="0" algn="ctr">
              <a:buNone/>
            </a:pPr>
            <a:r>
              <a:rPr lang="uk-UA" dirty="0"/>
              <a:t>Рослинництво</a:t>
            </a:r>
            <a:endParaRPr lang="en-US" dirty="0"/>
          </a:p>
          <a:p>
            <a:pPr marL="45720" indent="0" algn="ctr">
              <a:buNone/>
            </a:pPr>
            <a:r>
              <a:rPr lang="en-US" dirty="0"/>
              <a:t>25 </a:t>
            </a:r>
            <a:r>
              <a:rPr lang="uk-UA" dirty="0"/>
              <a:t>лекцій</a:t>
            </a:r>
            <a:endParaRPr lang="en-US" dirty="0"/>
          </a:p>
          <a:p>
            <a:pPr marL="45720" indent="0">
              <a:buNone/>
            </a:pPr>
            <a:r>
              <a:rPr lang="en-US" dirty="0"/>
              <a:t>01.01</a:t>
            </a:r>
            <a:r>
              <a:rPr lang="uk-UA" dirty="0"/>
              <a:t>: Зернові культури</a:t>
            </a:r>
            <a:r>
              <a:rPr lang="en-US" dirty="0"/>
              <a:t>. </a:t>
            </a:r>
            <a:r>
              <a:rPr lang="uk-UA" dirty="0"/>
              <a:t>Озима пшениця – </a:t>
            </a:r>
            <a:r>
              <a:rPr lang="en-US" dirty="0"/>
              <a:t>4 </a:t>
            </a:r>
            <a:r>
              <a:rPr lang="uk-UA" dirty="0"/>
              <a:t>лекції</a:t>
            </a:r>
            <a:endParaRPr lang="en-US" b="1" dirty="0"/>
          </a:p>
          <a:p>
            <a:pPr marL="45720" indent="0">
              <a:buNone/>
            </a:pPr>
            <a:r>
              <a:rPr lang="uk-UA" dirty="0"/>
              <a:t>01.02: Ярий ячмінь – 2 лекції</a:t>
            </a:r>
            <a:r>
              <a:rPr lang="en-US" dirty="0"/>
              <a:t> </a:t>
            </a:r>
          </a:p>
          <a:p>
            <a:pPr marL="45720" indent="0">
              <a:buNone/>
            </a:pPr>
            <a:r>
              <a:rPr lang="uk-UA" dirty="0"/>
              <a:t>01.</a:t>
            </a:r>
            <a:r>
              <a:rPr lang="en-US" dirty="0"/>
              <a:t>03</a:t>
            </a:r>
            <a:r>
              <a:rPr lang="uk-UA" dirty="0"/>
              <a:t>: Кукурудза – </a:t>
            </a:r>
            <a:r>
              <a:rPr lang="en-US" dirty="0"/>
              <a:t>3 </a:t>
            </a:r>
            <a:r>
              <a:rPr lang="uk-UA" dirty="0"/>
              <a:t>лекції</a:t>
            </a:r>
            <a:endParaRPr lang="en-US" dirty="0"/>
          </a:p>
          <a:p>
            <a:pPr marL="45720" indent="0">
              <a:buNone/>
            </a:pPr>
            <a:r>
              <a:rPr lang="uk-UA" dirty="0"/>
              <a:t>01.04: Соняшник - </a:t>
            </a:r>
            <a:r>
              <a:rPr lang="en-US" dirty="0"/>
              <a:t>3 </a:t>
            </a:r>
            <a:r>
              <a:rPr lang="uk-UA" dirty="0"/>
              <a:t>лекції</a:t>
            </a:r>
            <a:endParaRPr lang="en-US" dirty="0"/>
          </a:p>
          <a:p>
            <a:pPr marL="45720" indent="0">
              <a:buNone/>
            </a:pPr>
            <a:r>
              <a:rPr lang="uk-UA" dirty="0"/>
              <a:t>01.05: Цукровий буряк - 3 лекції</a:t>
            </a:r>
            <a:endParaRPr lang="en-US" dirty="0"/>
          </a:p>
          <a:p>
            <a:pPr marL="45720" indent="0">
              <a:buNone/>
            </a:pPr>
            <a:r>
              <a:rPr lang="uk-UA" dirty="0"/>
              <a:t>01.06: Томати - 2 лекції </a:t>
            </a:r>
          </a:p>
          <a:p>
            <a:pPr marL="45720" indent="0">
              <a:buNone/>
            </a:pPr>
            <a:r>
              <a:rPr lang="uk-UA" dirty="0"/>
              <a:t>01.07: Горошок зелений – 2 лекції</a:t>
            </a:r>
            <a:endParaRPr lang="en-US" dirty="0"/>
          </a:p>
          <a:p>
            <a:pPr marL="45720" indent="0">
              <a:buNone/>
            </a:pPr>
            <a:r>
              <a:rPr lang="uk-UA" dirty="0"/>
              <a:t>01.08: Виноград – 3 лекції</a:t>
            </a:r>
            <a:endParaRPr lang="en-US" dirty="0"/>
          </a:p>
          <a:p>
            <a:pPr marL="45720" indent="0">
              <a:buNone/>
            </a:pPr>
            <a:r>
              <a:rPr lang="uk-UA" dirty="0"/>
              <a:t>01.09: Моделювання формування урожаю сільськогосподарських культур - 3 лекції</a:t>
            </a:r>
            <a:endParaRPr lang="en-US" dirty="0"/>
          </a:p>
          <a:p>
            <a:endParaRPr lang="en-US" dirty="0"/>
          </a:p>
          <a:p>
            <a:endParaRPr lang="en-US" dirty="0"/>
          </a:p>
        </p:txBody>
      </p:sp>
      <p:sp>
        <p:nvSpPr>
          <p:cNvPr id="6" name="Slide Number Placeholder 5"/>
          <p:cNvSpPr>
            <a:spLocks noGrp="1"/>
          </p:cNvSpPr>
          <p:nvPr>
            <p:ph type="sldNum" sz="quarter" idx="12"/>
          </p:nvPr>
        </p:nvSpPr>
        <p:spPr/>
        <p:txBody>
          <a:bodyPr/>
          <a:lstStyle/>
          <a:p>
            <a:fld id="{9CD8D479-8942-46E8-A226-A4E01F7A105C}" type="slidenum">
              <a:rPr lang="en-US" smtClean="0"/>
              <a:t>7</a:t>
            </a:fld>
            <a:endParaRPr lang="en-US" dirty="0"/>
          </a:p>
        </p:txBody>
      </p:sp>
      <p:pic>
        <p:nvPicPr>
          <p:cNvPr id="7" name="Picture 2" descr="https://storage.googleapis.com/imgfave/image_cache/134811853668672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0" y="1870075"/>
            <a:ext cx="3308727" cy="334181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878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45720" indent="0" algn="ctr">
              <a:buNone/>
            </a:pPr>
            <a:r>
              <a:rPr lang="uk-UA" b="1" dirty="0"/>
              <a:t>Частина</a:t>
            </a:r>
            <a:r>
              <a:rPr lang="en-US" b="1" dirty="0"/>
              <a:t> II</a:t>
            </a:r>
            <a:endParaRPr lang="en-US" dirty="0"/>
          </a:p>
          <a:p>
            <a:pPr marL="45720" indent="0" algn="ctr">
              <a:buNone/>
            </a:pPr>
            <a:r>
              <a:rPr lang="ru-RU" dirty="0" err="1"/>
              <a:t>Шкідники</a:t>
            </a:r>
            <a:r>
              <a:rPr lang="ru-RU" dirty="0"/>
              <a:t> та </a:t>
            </a:r>
            <a:r>
              <a:rPr lang="ru-RU" dirty="0" err="1"/>
              <a:t>хвороби</a:t>
            </a:r>
            <a:r>
              <a:rPr lang="ru-RU" dirty="0"/>
              <a:t> </a:t>
            </a:r>
            <a:r>
              <a:rPr lang="ru-RU" dirty="0" err="1"/>
              <a:t>рослин</a:t>
            </a:r>
            <a:endParaRPr lang="ru-RU" dirty="0"/>
          </a:p>
          <a:p>
            <a:pPr marL="45720" indent="0" algn="ctr">
              <a:buNone/>
            </a:pPr>
            <a:r>
              <a:rPr lang="uk-UA" dirty="0"/>
              <a:t>2 лекції</a:t>
            </a:r>
            <a:endParaRPr lang="en-US" dirty="0"/>
          </a:p>
          <a:p>
            <a:endParaRPr lang="en-US" dirty="0"/>
          </a:p>
          <a:p>
            <a:pPr marL="45720" indent="0">
              <a:buNone/>
            </a:pPr>
            <a:r>
              <a:rPr lang="uk-UA" dirty="0"/>
              <a:t>02.01: Колорадський жук – 1 лекція</a:t>
            </a:r>
            <a:endParaRPr lang="en-US" dirty="0"/>
          </a:p>
          <a:p>
            <a:pPr marL="45720" indent="0">
              <a:buNone/>
            </a:pPr>
            <a:r>
              <a:rPr lang="uk-UA" dirty="0"/>
              <a:t>02.02: Фітофтора – 1</a:t>
            </a:r>
            <a:r>
              <a:rPr lang="en-US" dirty="0"/>
              <a:t> </a:t>
            </a:r>
            <a:r>
              <a:rPr lang="uk-UA" dirty="0"/>
              <a:t>лекція</a:t>
            </a:r>
            <a:endParaRPr lang="en-US" dirty="0"/>
          </a:p>
        </p:txBody>
      </p:sp>
      <p:sp>
        <p:nvSpPr>
          <p:cNvPr id="6" name="Slide Number Placeholder 5"/>
          <p:cNvSpPr>
            <a:spLocks noGrp="1"/>
          </p:cNvSpPr>
          <p:nvPr>
            <p:ph type="sldNum" sz="quarter" idx="12"/>
          </p:nvPr>
        </p:nvSpPr>
        <p:spPr/>
        <p:txBody>
          <a:bodyPr/>
          <a:lstStyle/>
          <a:p>
            <a:fld id="{9CD8D479-8942-46E8-A226-A4E01F7A105C}" type="slidenum">
              <a:rPr lang="en-US" smtClean="0"/>
              <a:t>8</a:t>
            </a:fld>
            <a:endParaRPr lang="en-US"/>
          </a:p>
        </p:txBody>
      </p:sp>
      <p:pic>
        <p:nvPicPr>
          <p:cNvPr id="7" name="Picture 4" descr="Image result for Colorado Potato Beetl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96553" y="3248990"/>
            <a:ext cx="3746500" cy="243198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8" name="Date Placeholder 3"/>
          <p:cNvSpPr>
            <a:spLocks noGrp="1"/>
          </p:cNvSpPr>
          <p:nvPr>
            <p:ph type="dt" sz="half" idx="10"/>
          </p:nvPr>
        </p:nvSpPr>
        <p:spPr>
          <a:xfrm>
            <a:off x="838200" y="6356350"/>
            <a:ext cx="2743200" cy="365125"/>
          </a:xfrm>
        </p:spPr>
        <p:txBody>
          <a:bodyPr/>
          <a:lstStyle/>
          <a:p>
            <a:r>
              <a:rPr lang="en-US" dirty="0"/>
              <a:t>21 November 2017</a:t>
            </a:r>
          </a:p>
        </p:txBody>
      </p:sp>
      <p:sp>
        <p:nvSpPr>
          <p:cNvPr id="10" name="Title 1">
            <a:extLst>
              <a:ext uri="{FF2B5EF4-FFF2-40B4-BE49-F238E27FC236}">
                <a16:creationId xmlns:a16="http://schemas.microsoft.com/office/drawing/2014/main" id="{34977967-0482-4A8D-A55B-D76510784EAC}"/>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uk-UA" dirty="0"/>
              <a:t>Вплив погодних умов на сільське господарство</a:t>
            </a:r>
            <a:r>
              <a:rPr lang="en-US" sz="4000" dirty="0"/>
              <a:t>: </a:t>
            </a:r>
            <a:r>
              <a:rPr lang="ru-RU" sz="4000" dirty="0"/>
              <a:t>Структура </a:t>
            </a:r>
            <a:r>
              <a:rPr lang="uk-UA" sz="4000" dirty="0"/>
              <a:t>елементів</a:t>
            </a:r>
            <a:r>
              <a:rPr lang="ru-RU" sz="4000" dirty="0"/>
              <a:t> курсу</a:t>
            </a:r>
            <a:endParaRPr lang="en-US" sz="4000" dirty="0"/>
          </a:p>
        </p:txBody>
      </p:sp>
      <p:sp>
        <p:nvSpPr>
          <p:cNvPr id="11" name="Footer Placeholder 4">
            <a:extLst>
              <a:ext uri="{FF2B5EF4-FFF2-40B4-BE49-F238E27FC236}">
                <a16:creationId xmlns:a16="http://schemas.microsoft.com/office/drawing/2014/main" id="{1B4E17B9-B4EB-43EC-8B62-8E71D2EED9B1}"/>
              </a:ext>
            </a:extLst>
          </p:cNvPr>
          <p:cNvSpPr>
            <a:spLocks noGrp="1"/>
          </p:cNvSpPr>
          <p:nvPr>
            <p:ph type="ftr" sz="quarter" idx="11"/>
          </p:nvPr>
        </p:nvSpPr>
        <p:spPr>
          <a:xfrm>
            <a:off x="3346174" y="6356349"/>
            <a:ext cx="5499652" cy="365125"/>
          </a:xfrm>
        </p:spPr>
        <p:txBody>
          <a:bodyPr/>
          <a:lstStyle/>
          <a:p>
            <a:r>
              <a:rPr lang="uk-UA" kern="0" dirty="0">
                <a:solidFill>
                  <a:schemeClr val="tx1"/>
                </a:solidFill>
              </a:rPr>
              <a:t>Адаптивне навчальне середовище для забезпечення компетенцій в галузі впливу місцевих погодних умов, якості повітря та клімату на економіку та соціум</a:t>
            </a:r>
            <a:r>
              <a:rPr lang="en-US" dirty="0"/>
              <a:t>,  561975-EPP-1-2015-1-FI-EPPKA2-CBHE-JP</a:t>
            </a:r>
          </a:p>
        </p:txBody>
      </p:sp>
    </p:spTree>
    <p:extLst>
      <p:ext uri="{BB962C8B-B14F-4D97-AF65-F5344CB8AC3E}">
        <p14:creationId xmlns:p14="http://schemas.microsoft.com/office/powerpoint/2010/main" val="3293758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515600" cy="4351338"/>
          </a:xfrm>
        </p:spPr>
        <p:txBody>
          <a:bodyPr>
            <a:normAutofit fontScale="92500" lnSpcReduction="20000"/>
          </a:bodyPr>
          <a:lstStyle/>
          <a:p>
            <a:pPr marL="45720" indent="0" algn="ctr">
              <a:buNone/>
            </a:pPr>
            <a:r>
              <a:rPr lang="uk-UA" b="1" dirty="0"/>
              <a:t>Частина</a:t>
            </a:r>
            <a:r>
              <a:rPr lang="en-US" b="1" dirty="0"/>
              <a:t> III</a:t>
            </a:r>
            <a:endParaRPr lang="en-US" dirty="0"/>
          </a:p>
          <a:p>
            <a:pPr marL="45720" indent="0" algn="ctr">
              <a:buNone/>
            </a:pPr>
            <a:r>
              <a:rPr lang="uk-UA" dirty="0"/>
              <a:t>Вівчарство</a:t>
            </a:r>
            <a:endParaRPr lang="en-US" dirty="0"/>
          </a:p>
          <a:p>
            <a:pPr marL="45720" indent="0" algn="ctr">
              <a:buNone/>
            </a:pPr>
            <a:r>
              <a:rPr lang="uk-UA" dirty="0"/>
              <a:t>4 лекції</a:t>
            </a:r>
            <a:endParaRPr lang="en-US" dirty="0"/>
          </a:p>
          <a:p>
            <a:pPr marL="45720" indent="0" algn="just">
              <a:buNone/>
            </a:pPr>
            <a:r>
              <a:rPr lang="uk-UA" dirty="0"/>
              <a:t>03.01: </a:t>
            </a:r>
            <a:r>
              <a:rPr lang="ru-RU" dirty="0" err="1"/>
              <a:t>Біометеорологія</a:t>
            </a:r>
            <a:r>
              <a:rPr lang="ru-RU" dirty="0"/>
              <a:t> </a:t>
            </a:r>
            <a:r>
              <a:rPr lang="ru-RU" dirty="0" err="1"/>
              <a:t>тварин</a:t>
            </a:r>
            <a:r>
              <a:rPr lang="uk-UA" dirty="0"/>
              <a:t>. </a:t>
            </a:r>
            <a:endParaRPr lang="en-US" dirty="0"/>
          </a:p>
          <a:p>
            <a:pPr marL="45720" indent="0" algn="just">
              <a:buNone/>
            </a:pPr>
            <a:r>
              <a:rPr lang="en-US" dirty="0"/>
              <a:t>  </a:t>
            </a:r>
            <a:r>
              <a:rPr lang="ru-RU" dirty="0"/>
              <a:t>Предмет і </a:t>
            </a:r>
            <a:r>
              <a:rPr lang="ru-RU" dirty="0" err="1"/>
              <a:t>завдання</a:t>
            </a:r>
            <a:r>
              <a:rPr lang="ru-RU" dirty="0"/>
              <a:t> </a:t>
            </a:r>
            <a:r>
              <a:rPr lang="uk-UA" dirty="0"/>
              <a:t>– 1 лекція</a:t>
            </a:r>
            <a:endParaRPr lang="en-US" dirty="0"/>
          </a:p>
          <a:p>
            <a:pPr marL="45720" indent="0" algn="just">
              <a:buNone/>
            </a:pPr>
            <a:r>
              <a:rPr lang="uk-UA" dirty="0"/>
              <a:t>03.02: </a:t>
            </a:r>
            <a:r>
              <a:rPr lang="ru-RU" dirty="0" err="1"/>
              <a:t>Вплив</a:t>
            </a:r>
            <a:r>
              <a:rPr lang="ru-RU" dirty="0"/>
              <a:t> </a:t>
            </a:r>
            <a:r>
              <a:rPr lang="ru-RU" dirty="0" err="1"/>
              <a:t>погодних</a:t>
            </a:r>
            <a:r>
              <a:rPr lang="ru-RU" dirty="0"/>
              <a:t> умов на </a:t>
            </a:r>
          </a:p>
          <a:p>
            <a:pPr marL="45720" indent="0" algn="just">
              <a:buNone/>
            </a:pPr>
            <a:r>
              <a:rPr lang="ru-RU" dirty="0" err="1"/>
              <a:t>продуктивність</a:t>
            </a:r>
            <a:r>
              <a:rPr lang="ru-RU" dirty="0"/>
              <a:t> </a:t>
            </a:r>
            <a:r>
              <a:rPr lang="ru-RU" dirty="0" err="1"/>
              <a:t>тварин</a:t>
            </a:r>
            <a:r>
              <a:rPr lang="ru-RU" dirty="0"/>
              <a:t> </a:t>
            </a:r>
            <a:r>
              <a:rPr lang="uk-UA" dirty="0"/>
              <a:t>– 1 лекція</a:t>
            </a:r>
            <a:r>
              <a:rPr lang="en-US" dirty="0"/>
              <a:t> </a:t>
            </a:r>
          </a:p>
          <a:p>
            <a:pPr marL="45720" indent="0" algn="just">
              <a:buNone/>
            </a:pPr>
            <a:r>
              <a:rPr lang="uk-UA" dirty="0"/>
              <a:t>03.03: </a:t>
            </a:r>
            <a:r>
              <a:rPr lang="ru-RU" dirty="0" err="1"/>
              <a:t>Біокліматичні</a:t>
            </a:r>
            <a:r>
              <a:rPr lang="ru-RU" dirty="0"/>
              <a:t> </a:t>
            </a:r>
            <a:r>
              <a:rPr lang="ru-RU" dirty="0" err="1"/>
              <a:t>умови</a:t>
            </a:r>
            <a:r>
              <a:rPr lang="ru-RU" dirty="0"/>
              <a:t> та </a:t>
            </a:r>
            <a:r>
              <a:rPr lang="ru-RU" dirty="0" err="1"/>
              <a:t>критерії</a:t>
            </a:r>
            <a:r>
              <a:rPr lang="ru-RU" dirty="0"/>
              <a:t> </a:t>
            </a:r>
            <a:r>
              <a:rPr lang="ru-RU" dirty="0" err="1"/>
              <a:t>тварин</a:t>
            </a:r>
            <a:r>
              <a:rPr lang="ru-RU" dirty="0"/>
              <a:t> для </a:t>
            </a:r>
            <a:r>
              <a:rPr lang="ru-RU" dirty="0" err="1"/>
              <a:t>цілорічної</a:t>
            </a:r>
            <a:r>
              <a:rPr lang="ru-RU" dirty="0"/>
              <a:t> </a:t>
            </a:r>
            <a:r>
              <a:rPr lang="ru-RU" dirty="0" err="1"/>
              <a:t>оцінки</a:t>
            </a:r>
            <a:r>
              <a:rPr lang="ru-RU" dirty="0"/>
              <a:t> </a:t>
            </a:r>
            <a:r>
              <a:rPr lang="ru-RU" dirty="0" err="1"/>
              <a:t>худоби</a:t>
            </a:r>
            <a:r>
              <a:rPr lang="ru-RU" dirty="0"/>
              <a:t> на </a:t>
            </a:r>
            <a:r>
              <a:rPr lang="ru-RU" dirty="0" err="1"/>
              <a:t>пасовищах</a:t>
            </a:r>
            <a:r>
              <a:rPr lang="uk-UA" dirty="0"/>
              <a:t>– 1 лекція</a:t>
            </a:r>
            <a:endParaRPr lang="en-US" dirty="0"/>
          </a:p>
          <a:p>
            <a:pPr marL="45720" indent="0" algn="just">
              <a:buNone/>
            </a:pPr>
            <a:r>
              <a:rPr lang="uk-UA" dirty="0"/>
              <a:t>03.04: </a:t>
            </a:r>
            <a:r>
              <a:rPr lang="ru-RU" dirty="0" err="1"/>
              <a:t>Моделювання</a:t>
            </a:r>
            <a:r>
              <a:rPr lang="ru-RU" dirty="0"/>
              <a:t> </a:t>
            </a:r>
            <a:r>
              <a:rPr lang="ru-RU" dirty="0" err="1"/>
              <a:t>впливу</a:t>
            </a:r>
            <a:r>
              <a:rPr lang="ru-RU" dirty="0"/>
              <a:t> </a:t>
            </a:r>
            <a:r>
              <a:rPr lang="ru-RU" dirty="0" err="1"/>
              <a:t>факторів</a:t>
            </a:r>
            <a:r>
              <a:rPr lang="ru-RU" dirty="0"/>
              <a:t> </a:t>
            </a:r>
            <a:r>
              <a:rPr lang="ru-RU" dirty="0" err="1"/>
              <a:t>навколишнього</a:t>
            </a:r>
            <a:r>
              <a:rPr lang="ru-RU" dirty="0"/>
              <a:t> </a:t>
            </a:r>
            <a:r>
              <a:rPr lang="ru-RU" dirty="0" err="1"/>
              <a:t>середовища</a:t>
            </a:r>
            <a:r>
              <a:rPr lang="ru-RU" dirty="0"/>
              <a:t> на </a:t>
            </a:r>
            <a:r>
              <a:rPr lang="ru-RU" dirty="0" err="1"/>
              <a:t>продуктивність</a:t>
            </a:r>
            <a:r>
              <a:rPr lang="ru-RU" dirty="0"/>
              <a:t> </a:t>
            </a:r>
            <a:r>
              <a:rPr lang="ru-RU" dirty="0" err="1"/>
              <a:t>тварин</a:t>
            </a:r>
            <a:r>
              <a:rPr lang="en-US" dirty="0"/>
              <a:t> – 1 </a:t>
            </a:r>
            <a:r>
              <a:rPr lang="uk-UA" dirty="0"/>
              <a:t>лекція</a:t>
            </a:r>
            <a:endParaRPr lang="en-US" dirty="0"/>
          </a:p>
        </p:txBody>
      </p:sp>
      <p:sp>
        <p:nvSpPr>
          <p:cNvPr id="6" name="Slide Number Placeholder 5"/>
          <p:cNvSpPr>
            <a:spLocks noGrp="1"/>
          </p:cNvSpPr>
          <p:nvPr>
            <p:ph type="sldNum" sz="quarter" idx="12"/>
          </p:nvPr>
        </p:nvSpPr>
        <p:spPr/>
        <p:txBody>
          <a:bodyPr/>
          <a:lstStyle/>
          <a:p>
            <a:fld id="{9CD8D479-8942-46E8-A226-A4E01F7A105C}" type="slidenum">
              <a:rPr lang="en-US" smtClean="0"/>
              <a:t>9</a:t>
            </a:fld>
            <a:endParaRPr lang="en-US"/>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57511" y="1870075"/>
            <a:ext cx="4452095" cy="250430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0" name="Title 1">
            <a:extLst>
              <a:ext uri="{FF2B5EF4-FFF2-40B4-BE49-F238E27FC236}">
                <a16:creationId xmlns:a16="http://schemas.microsoft.com/office/drawing/2014/main" id="{6250BE51-E341-4D93-90F9-A5EE244CFFEB}"/>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uk-UA" dirty="0"/>
              <a:t>Вплив погодних умов на сільське господарство</a:t>
            </a:r>
            <a:r>
              <a:rPr lang="en-US" sz="4000" dirty="0"/>
              <a:t>: </a:t>
            </a:r>
            <a:r>
              <a:rPr lang="ru-RU" sz="4000" dirty="0"/>
              <a:t>Структура </a:t>
            </a:r>
            <a:r>
              <a:rPr lang="uk-UA" sz="4000" dirty="0"/>
              <a:t>елементів</a:t>
            </a:r>
            <a:r>
              <a:rPr lang="ru-RU" sz="4000" dirty="0"/>
              <a:t> курсу</a:t>
            </a:r>
            <a:endParaRPr lang="en-US" sz="4000" dirty="0"/>
          </a:p>
        </p:txBody>
      </p:sp>
      <p:sp>
        <p:nvSpPr>
          <p:cNvPr id="11" name="Footer Placeholder 4">
            <a:extLst>
              <a:ext uri="{FF2B5EF4-FFF2-40B4-BE49-F238E27FC236}">
                <a16:creationId xmlns:a16="http://schemas.microsoft.com/office/drawing/2014/main" id="{5F54AEF7-C935-4C7F-853D-AB63BFDDE516}"/>
              </a:ext>
            </a:extLst>
          </p:cNvPr>
          <p:cNvSpPr>
            <a:spLocks noGrp="1"/>
          </p:cNvSpPr>
          <p:nvPr>
            <p:ph type="ftr" sz="quarter" idx="11"/>
          </p:nvPr>
        </p:nvSpPr>
        <p:spPr>
          <a:xfrm>
            <a:off x="3346174" y="6356349"/>
            <a:ext cx="5499652" cy="365125"/>
          </a:xfrm>
        </p:spPr>
        <p:txBody>
          <a:bodyPr/>
          <a:lstStyle/>
          <a:p>
            <a:r>
              <a:rPr lang="uk-UA" kern="0" dirty="0">
                <a:solidFill>
                  <a:schemeClr val="tx1"/>
                </a:solidFill>
              </a:rPr>
              <a:t>Адаптивне навчальне середовище для забезпечення компетенцій в галузі впливу місцевих погодних умов, якості повітря та клімату на економіку та соціум</a:t>
            </a:r>
            <a:r>
              <a:rPr lang="en-US" dirty="0"/>
              <a:t>,  561975-EPP-1-2015-1-FI-EPPKA2-CBHE-JP</a:t>
            </a:r>
          </a:p>
        </p:txBody>
      </p:sp>
    </p:spTree>
    <p:extLst>
      <p:ext uri="{BB962C8B-B14F-4D97-AF65-F5344CB8AC3E}">
        <p14:creationId xmlns:p14="http://schemas.microsoft.com/office/powerpoint/2010/main" val="2804302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Ecology 16x9">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5270532A-D598-4F6B-B05D-F62B681804A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1733</Words>
  <Application>Microsoft Office PowerPoint</Application>
  <PresentationFormat>Широкоэкранный</PresentationFormat>
  <Paragraphs>177</Paragraphs>
  <Slides>23</Slides>
  <Notes>1</Notes>
  <HiddenSlides>0</HiddenSlides>
  <MMClips>0</MMClips>
  <ScaleCrop>false</ScaleCrop>
  <HeadingPairs>
    <vt:vector size="6" baseType="variant">
      <vt:variant>
        <vt:lpstr>Использованные шрифты</vt:lpstr>
      </vt:variant>
      <vt:variant>
        <vt:i4>5</vt:i4>
      </vt:variant>
      <vt:variant>
        <vt:lpstr>Тема</vt:lpstr>
      </vt:variant>
      <vt:variant>
        <vt:i4>2</vt:i4>
      </vt:variant>
      <vt:variant>
        <vt:lpstr>Заголовки слайдов</vt:lpstr>
      </vt:variant>
      <vt:variant>
        <vt:i4>23</vt:i4>
      </vt:variant>
    </vt:vector>
  </HeadingPairs>
  <TitlesOfParts>
    <vt:vector size="30" baseType="lpstr">
      <vt:lpstr>Arial</vt:lpstr>
      <vt:lpstr>Calibri</vt:lpstr>
      <vt:lpstr>Calibri Light</vt:lpstr>
      <vt:lpstr>Corbel</vt:lpstr>
      <vt:lpstr>Wingdings</vt:lpstr>
      <vt:lpstr>Office Theme</vt:lpstr>
      <vt:lpstr>Ecology 16x9</vt:lpstr>
      <vt:lpstr>РП2. РОЗРОБКА НАВЧАЛЬНО-МЕТОДИЧНИХ МАТЕРІАЛІВ І ПІДГОТОВКА КАДРІВ</vt:lpstr>
      <vt:lpstr>Результати</vt:lpstr>
      <vt:lpstr>Результати 2.1 - 2.5</vt:lpstr>
      <vt:lpstr>Алгоритм побудови індивідуальних навчальних треків</vt:lpstr>
      <vt:lpstr>01. Сільське господарство (Вплив погодних умов на сільське господарство)</vt:lpstr>
      <vt:lpstr>01. Сільське господарство (Вплив погодних умов на сільське господарство)</vt:lpstr>
      <vt:lpstr>Вплив погодних умов на сільське господарство: Структура елементів курсу</vt:lpstr>
      <vt:lpstr>Презентация PowerPoint</vt:lpstr>
      <vt:lpstr>Презентация PowerPoint</vt:lpstr>
      <vt:lpstr>Презентация PowerPoint</vt:lpstr>
      <vt:lpstr>Презентация PowerPoint</vt:lpstr>
      <vt:lpstr>01. Сільське господарство (Вплив погодних умов на сільське господарство)</vt:lpstr>
      <vt:lpstr>Сільське господарство  (Вплив погодних умов на сільське господарство)</vt:lpstr>
      <vt:lpstr>01. Сільське господарство  (Вплив погодних умов на сільське господарство)</vt:lpstr>
      <vt:lpstr>01. Сільське господарство  (Вплив погодних умов на сільське господарство)</vt:lpstr>
      <vt:lpstr>Опис курсуUA​​/EN у форматі .html</vt:lpstr>
      <vt:lpstr>Практичні завдання (пропорційно кількості лекцій), які передбачають надання учасником докладних текстових відповідей на основі логічних міркувань і розрахунків, в форматі .html; відповіді: тексти - .html або .xls, розрахунки - .xls</vt:lpstr>
      <vt:lpstr>Тести для самооцінки (пропорційно кількості лекцій) в форматі .html</vt:lpstr>
      <vt:lpstr>Повні підстрочні тексти для відео лекцій у форматі .html</vt:lpstr>
      <vt:lpstr>Курс лекцій Вплив погодних умов на сільське господарство</vt:lpstr>
      <vt:lpstr>Презентация PowerPoint</vt:lpstr>
      <vt:lpstr>Галузеві курси</vt:lpstr>
      <vt:lpstr>РП02. РОЗРОБКА НАВЧАЛЬНО-МЕТОДИЧНИХ МАТЕРІАЛІВ І ПІДГОТОВКА КАДРІВ</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2016-10-02T11:53:35Z</dcterms:created>
  <dcterms:modified xsi:type="dcterms:W3CDTF">2018-03-11T20:06:04Z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TC030988899991</vt:lpwstr>
  </property>
</Properties>
</file>